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98" r:id="rId5"/>
    <p:sldMasterId id="2147483678" r:id="rId6"/>
    <p:sldMasterId id="2147483711" r:id="rId7"/>
  </p:sldMasterIdLst>
  <p:notesMasterIdLst>
    <p:notesMasterId r:id="rId28"/>
  </p:notesMasterIdLst>
  <p:handoutMasterIdLst>
    <p:handoutMasterId r:id="rId29"/>
  </p:handoutMasterIdLst>
  <p:sldIdLst>
    <p:sldId id="1095" r:id="rId8"/>
    <p:sldId id="258" r:id="rId9"/>
    <p:sldId id="1076" r:id="rId10"/>
    <p:sldId id="1077" r:id="rId11"/>
    <p:sldId id="1086" r:id="rId12"/>
    <p:sldId id="1087" r:id="rId13"/>
    <p:sldId id="1089" r:id="rId14"/>
    <p:sldId id="1102" r:id="rId15"/>
    <p:sldId id="1103" r:id="rId16"/>
    <p:sldId id="1104" r:id="rId17"/>
    <p:sldId id="1105" r:id="rId18"/>
    <p:sldId id="1106" r:id="rId19"/>
    <p:sldId id="1107" r:id="rId20"/>
    <p:sldId id="1108" r:id="rId21"/>
    <p:sldId id="1109" r:id="rId22"/>
    <p:sldId id="1110" r:id="rId23"/>
    <p:sldId id="1070" r:id="rId24"/>
    <p:sldId id="1090" r:id="rId25"/>
    <p:sldId id="1101" r:id="rId26"/>
    <p:sldId id="1091"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abrese, Trisha" initials="CT" lastIdx="9" clrIdx="0"/>
  <p:cmAuthor id="2" name="Limjuco, Shannon" initials="LS" lastIdx="7" clrIdx="1"/>
  <p:cmAuthor id="3" name="Kourtis, Athena (CDC/DDID/NCHHSTP/DHPSE)" initials="KA(" lastIdx="17"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4E19"/>
    <a:srgbClr val="F5AA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76" autoAdjust="0"/>
    <p:restoredTop sz="70040" autoAdjust="0"/>
  </p:normalViewPr>
  <p:slideViewPr>
    <p:cSldViewPr snapToGrid="0" snapToObjects="1">
      <p:cViewPr varScale="1">
        <p:scale>
          <a:sx n="50" d="100"/>
          <a:sy n="50" d="100"/>
        </p:scale>
        <p:origin x="1040" y="40"/>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87" d="100"/>
          <a:sy n="87" d="100"/>
        </p:scale>
        <p:origin x="3024"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6AD23B3-DE60-ED42-AE8E-A0FBA97BEC2A}" type="datetimeFigureOut">
              <a:rPr lang="en-US" smtClean="0"/>
              <a:t>7/29/2021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E65E1E0-18A5-C543-ADFB-252B23D393FE}" type="slidenum">
              <a:rPr lang="en-US" smtClean="0"/>
              <a:t>‹#›</a:t>
            </a:fld>
            <a:endParaRPr lang="en-US"/>
          </a:p>
        </p:txBody>
      </p:sp>
    </p:spTree>
    <p:extLst>
      <p:ext uri="{BB962C8B-B14F-4D97-AF65-F5344CB8AC3E}">
        <p14:creationId xmlns:p14="http://schemas.microsoft.com/office/powerpoint/2010/main" val="3819435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BE98AC3-B5C5-49B0-9699-C2E78F421AAA}" type="datetimeFigureOut">
              <a:rPr lang="en-US" smtClean="0"/>
              <a:t>7/29/2021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92CD99-50E8-486C-AD33-43473B556A99}" type="slidenum">
              <a:rPr lang="en-US" smtClean="0"/>
              <a:t>‹#›</a:t>
            </a:fld>
            <a:endParaRPr lang="en-US"/>
          </a:p>
        </p:txBody>
      </p:sp>
    </p:spTree>
    <p:extLst>
      <p:ext uri="{BB962C8B-B14F-4D97-AF65-F5344CB8AC3E}">
        <p14:creationId xmlns:p14="http://schemas.microsoft.com/office/powerpoint/2010/main" val="428830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Guidance was originally crafted July 2020 and has been updated regularly with new information.  Reviewed every month by the authoring group that includes Infectious Disease and School Health experts.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AA8CBC-2829-4E7A-950C-B50423EA2973}" type="slidenum">
              <a:rPr kumimoji="0" lang="en-US" sz="18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72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3: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endParaRPr dirty="0"/>
          </a:p>
        </p:txBody>
      </p:sp>
      <p:sp>
        <p:nvSpPr>
          <p:cNvPr id="144" name="Google Shape;144;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835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92CD99-50E8-486C-AD33-43473B556A99}" type="slidenum">
              <a:rPr lang="en-US" smtClean="0"/>
              <a:t>3</a:t>
            </a:fld>
            <a:endParaRPr lang="en-US"/>
          </a:p>
        </p:txBody>
      </p:sp>
    </p:spTree>
    <p:extLst>
      <p:ext uri="{BB962C8B-B14F-4D97-AF65-F5344CB8AC3E}">
        <p14:creationId xmlns:p14="http://schemas.microsoft.com/office/powerpoint/2010/main" val="115866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92CD99-50E8-486C-AD33-43473B556A9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271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 concerns about whether kids would wear masks- felt compliance would be a huge issue for schools- that students would be disciplined/suspended for not following the routine.  This didn’t happen- once again children exceeded our expectations and did their part to be back to in-person learning</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992CD99-50E8-486C-AD33-43473B556A9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535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showed that if followed school could successfully be in-person without major outbreaks.  The reverse was true as well- outbreaks were noted in other situations:  Georgia summer camp as an example</a:t>
            </a:r>
          </a:p>
        </p:txBody>
      </p:sp>
      <p:sp>
        <p:nvSpPr>
          <p:cNvPr id="4" name="Slide Number Placeholder 3"/>
          <p:cNvSpPr>
            <a:spLocks noGrp="1"/>
          </p:cNvSpPr>
          <p:nvPr>
            <p:ph type="sldNum" sz="quarter" idx="5"/>
          </p:nvPr>
        </p:nvSpPr>
        <p:spPr/>
        <p:txBody>
          <a:bodyPr/>
          <a:lstStyle/>
          <a:p>
            <a:fld id="{5992CD99-50E8-486C-AD33-43473B556A99}" type="slidenum">
              <a:rPr lang="en-US" smtClean="0"/>
              <a:t>8</a:t>
            </a:fld>
            <a:endParaRPr lang="en-US"/>
          </a:p>
        </p:txBody>
      </p:sp>
    </p:spTree>
    <p:extLst>
      <p:ext uri="{BB962C8B-B14F-4D97-AF65-F5344CB8AC3E}">
        <p14:creationId xmlns:p14="http://schemas.microsoft.com/office/powerpoint/2010/main" val="1116922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Ohio laws</a:t>
            </a:r>
          </a:p>
        </p:txBody>
      </p:sp>
      <p:sp>
        <p:nvSpPr>
          <p:cNvPr id="4" name="Slide Number Placeholder 3"/>
          <p:cNvSpPr>
            <a:spLocks noGrp="1"/>
          </p:cNvSpPr>
          <p:nvPr>
            <p:ph type="sldNum" sz="quarter" idx="5"/>
          </p:nvPr>
        </p:nvSpPr>
        <p:spPr/>
        <p:txBody>
          <a:bodyPr/>
          <a:lstStyle/>
          <a:p>
            <a:fld id="{5992CD99-50E8-486C-AD33-43473B556A99}" type="slidenum">
              <a:rPr lang="en-US" smtClean="0"/>
              <a:t>13</a:t>
            </a:fld>
            <a:endParaRPr lang="en-US"/>
          </a:p>
        </p:txBody>
      </p:sp>
    </p:spTree>
    <p:extLst>
      <p:ext uri="{BB962C8B-B14F-4D97-AF65-F5344CB8AC3E}">
        <p14:creationId xmlns:p14="http://schemas.microsoft.com/office/powerpoint/2010/main" val="2719932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92CD99-50E8-486C-AD33-43473B556A99}" type="slidenum">
              <a:rPr lang="en-US" smtClean="0"/>
              <a:t>19</a:t>
            </a:fld>
            <a:endParaRPr lang="en-US"/>
          </a:p>
        </p:txBody>
      </p:sp>
    </p:spTree>
    <p:extLst>
      <p:ext uri="{BB962C8B-B14F-4D97-AF65-F5344CB8AC3E}">
        <p14:creationId xmlns:p14="http://schemas.microsoft.com/office/powerpoint/2010/main" val="160889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867661"/>
            <a:ext cx="10363200" cy="923330"/>
          </a:xfrm>
        </p:spPr>
        <p:txBody>
          <a:bodyPr lIns="0" tIns="0" rIns="0" bIns="0" anchor="t" anchorCtr="0">
            <a:spAutoFit/>
          </a:bodyPr>
          <a:lstStyle>
            <a:lvl1pPr>
              <a:defRPr sz="6000" baseline="0">
                <a:solidFill>
                  <a:schemeClr val="bg1"/>
                </a:solidFill>
                <a:latin typeface="+mn-lt"/>
              </a:defRPr>
            </a:lvl1pPr>
          </a:lstStyle>
          <a:p>
            <a:r>
              <a:rPr lang="en-US" dirty="0"/>
              <a:t>Presentation Title</a:t>
            </a:r>
          </a:p>
        </p:txBody>
      </p:sp>
      <p:pic>
        <p:nvPicPr>
          <p:cNvPr id="4" name="Picture 3" descr="1LineAAPLogoRevers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3755" y="5874485"/>
            <a:ext cx="4908032" cy="542020"/>
          </a:xfrm>
          <a:prstGeom prst="rect">
            <a:avLst/>
          </a:prstGeom>
        </p:spPr>
      </p:pic>
      <p:sp>
        <p:nvSpPr>
          <p:cNvPr id="6" name="Picture Placeholder 2"/>
          <p:cNvSpPr>
            <a:spLocks noGrp="1"/>
          </p:cNvSpPr>
          <p:nvPr>
            <p:ph type="pic" idx="1" hasCustomPrompt="1"/>
          </p:nvPr>
        </p:nvSpPr>
        <p:spPr>
          <a:xfrm>
            <a:off x="0" y="3337686"/>
            <a:ext cx="5562344" cy="3520314"/>
          </a:xfrm>
        </p:spPr>
        <p:txBody>
          <a:bodyPr anchor="b" anchorCtr="0">
            <a:normAutofit/>
          </a:bodyPr>
          <a:lstStyle>
            <a:lvl1pPr marL="0" indent="0">
              <a:buNone/>
              <a:defRPr sz="24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 To outline a photo, see http://</a:t>
            </a:r>
            <a:r>
              <a:rPr lang="en-US" dirty="0" err="1"/>
              <a:t>www.gcflearnfree.org</a:t>
            </a:r>
            <a:r>
              <a:rPr lang="en-US" dirty="0"/>
              <a:t>/powerpoint2013/17.4</a:t>
            </a:r>
          </a:p>
        </p:txBody>
      </p:sp>
    </p:spTree>
    <p:extLst>
      <p:ext uri="{BB962C8B-B14F-4D97-AF65-F5344CB8AC3E}">
        <p14:creationId xmlns:p14="http://schemas.microsoft.com/office/powerpoint/2010/main" val="323340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227361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2381082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3171423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x-none"/>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2322211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961334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1708874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4028603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x-none"/>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1940018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387975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201318"/>
            <a:ext cx="10972800" cy="861775"/>
          </a:xfrm>
        </p:spPr>
        <p:txBody>
          <a:bodyPr>
            <a:spAutoFit/>
          </a:bodyPr>
          <a:lstStyle>
            <a:lvl1pPr>
              <a:defRPr sz="4800" b="1" i="0" cap="small">
                <a:solidFill>
                  <a:srgbClr val="D84E19"/>
                </a:solidFill>
                <a:latin typeface="Georgia"/>
              </a:defRPr>
            </a:lvl1pPr>
          </a:lstStyle>
          <a:p>
            <a:r>
              <a:rPr lang="en-US" dirty="0"/>
              <a:t>Topic Title</a:t>
            </a:r>
          </a:p>
        </p:txBody>
      </p:sp>
      <p:sp>
        <p:nvSpPr>
          <p:cNvPr id="3" name="Content Placeholder 2"/>
          <p:cNvSpPr>
            <a:spLocks noGrp="1"/>
          </p:cNvSpPr>
          <p:nvPr>
            <p:ph sz="half" idx="1"/>
          </p:nvPr>
        </p:nvSpPr>
        <p:spPr>
          <a:xfrm>
            <a:off x="609600" y="2194560"/>
            <a:ext cx="5384800" cy="3836011"/>
          </a:xfrm>
        </p:spPr>
        <p:txBody>
          <a:bodyPr>
            <a:noAutofit/>
          </a:bodyPr>
          <a:lstStyle>
            <a:lvl1pPr>
              <a:buClr>
                <a:schemeClr val="accent3"/>
              </a:buClr>
              <a:defRPr sz="3733"/>
            </a:lvl1pPr>
            <a:lvl2pPr>
              <a:defRPr sz="3200"/>
            </a:lvl2pPr>
            <a:lvl3pPr marL="1523962" indent="-304792">
              <a:buClr>
                <a:schemeClr val="tx1">
                  <a:lumMod val="50000"/>
                  <a:lumOff val="50000"/>
                </a:schemeClr>
              </a:buClr>
              <a:buSzPct val="100000"/>
              <a:buFont typeface="Lucida Grande"/>
              <a:buChar cha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4560"/>
            <a:ext cx="5384800" cy="3836011"/>
          </a:xfrm>
        </p:spPr>
        <p:txBody>
          <a:bodyPr>
            <a:noAutofit/>
          </a:bodyPr>
          <a:lstStyle>
            <a:lvl1pPr>
              <a:buClr>
                <a:schemeClr val="accent3"/>
              </a:buClr>
              <a:defRPr sz="3733"/>
            </a:lvl1pPr>
            <a:lvl2pPr>
              <a:defRPr sz="3200"/>
            </a:lvl2pPr>
            <a:lvl3pPr marL="1523962" indent="-304792">
              <a:buClr>
                <a:schemeClr val="tx1">
                  <a:lumMod val="50000"/>
                  <a:lumOff val="50000"/>
                </a:schemeClr>
              </a:buClr>
              <a:buFont typeface="Lucida Grande"/>
              <a:buChar cha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016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446199"/>
            <a:ext cx="10972800" cy="646331"/>
          </a:xfrm>
        </p:spPr>
        <p:txBody>
          <a:bodyPr>
            <a:spAutoFit/>
          </a:bodyPr>
          <a:lstStyle>
            <a:lvl1pPr>
              <a:defRPr sz="3600" b="1" i="0" cap="small">
                <a:solidFill>
                  <a:srgbClr val="D84E19"/>
                </a:solidFill>
                <a:latin typeface="Alegreya Sans" panose="00000500000000000000" pitchFamily="2" charset="0"/>
              </a:defRPr>
            </a:lvl1pPr>
          </a:lstStyle>
          <a:p>
            <a:r>
              <a:rPr lang="en-US" dirty="0"/>
              <a:t>Topic Title</a:t>
            </a:r>
          </a:p>
        </p:txBody>
      </p:sp>
      <p:sp>
        <p:nvSpPr>
          <p:cNvPr id="3" name="Content Placeholder 2"/>
          <p:cNvSpPr>
            <a:spLocks noGrp="1"/>
          </p:cNvSpPr>
          <p:nvPr>
            <p:ph idx="1"/>
          </p:nvPr>
        </p:nvSpPr>
        <p:spPr>
          <a:xfrm>
            <a:off x="609600" y="2569464"/>
            <a:ext cx="10972800" cy="3439822"/>
          </a:xfrm>
        </p:spPr>
        <p:txBody>
          <a:bodyPr>
            <a:noAutofit/>
          </a:bodyPr>
          <a:lstStyle>
            <a:lvl1pPr>
              <a:buClr>
                <a:srgbClr val="F5AA2C"/>
              </a:buClr>
              <a:defRPr>
                <a:latin typeface="Alegreya Sans" panose="00000500000000000000" pitchFamily="2" charset="0"/>
              </a:defRPr>
            </a:lvl1pPr>
            <a:lvl2pPr>
              <a:defRPr>
                <a:latin typeface="Alegreya Sans" panose="00000500000000000000" pitchFamily="2" charset="0"/>
              </a:defRPr>
            </a:lvl2pPr>
            <a:lvl3pPr marL="1257300" indent="-342900">
              <a:buClr>
                <a:schemeClr val="tx1">
                  <a:lumMod val="50000"/>
                  <a:lumOff val="50000"/>
                </a:schemeClr>
              </a:buClr>
              <a:buFont typeface="Lucida Grande"/>
              <a:buChar char="▪"/>
              <a:defRPr>
                <a:latin typeface="Alegreya Sans" panose="00000500000000000000" pitchFamily="2" charset="0"/>
              </a:defRPr>
            </a:lvl3pPr>
            <a:lvl4pPr marL="1600200" indent="-228600">
              <a:buFont typeface="Lucida Grande"/>
              <a:buChar char="~"/>
              <a:defRPr>
                <a:latin typeface="Alegreya Sans" panose="00000500000000000000" pitchFamily="2" charset="0"/>
              </a:defRPr>
            </a:lvl4pPr>
            <a:lvl5pPr>
              <a:defRPr>
                <a:latin typeface="Alegreya Sans" panose="000005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9870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867661"/>
            <a:ext cx="10363200" cy="923330"/>
          </a:xfrm>
        </p:spPr>
        <p:txBody>
          <a:bodyPr lIns="0" tIns="0" rIns="0" bIns="0" anchor="t" anchorCtr="0">
            <a:spAutoFit/>
          </a:bodyPr>
          <a:lstStyle>
            <a:lvl1pPr>
              <a:defRPr sz="6000" baseline="0">
                <a:solidFill>
                  <a:schemeClr val="bg1"/>
                </a:solidFill>
                <a:latin typeface="+mn-lt"/>
              </a:defRPr>
            </a:lvl1pPr>
          </a:lstStyle>
          <a:p>
            <a:r>
              <a:rPr lang="en-US" dirty="0"/>
              <a:t>Presentation Title</a:t>
            </a:r>
          </a:p>
        </p:txBody>
      </p:sp>
      <p:pic>
        <p:nvPicPr>
          <p:cNvPr id="4" name="Picture 3" descr="1LineAAPLogoRevers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833755" y="5874485"/>
            <a:ext cx="4908032" cy="542020"/>
          </a:xfrm>
          <a:prstGeom prst="rect">
            <a:avLst/>
          </a:prstGeom>
        </p:spPr>
      </p:pic>
      <p:sp>
        <p:nvSpPr>
          <p:cNvPr id="6" name="Picture Placeholder 2"/>
          <p:cNvSpPr>
            <a:spLocks noGrp="1"/>
          </p:cNvSpPr>
          <p:nvPr>
            <p:ph type="pic" idx="1" hasCustomPrompt="1"/>
          </p:nvPr>
        </p:nvSpPr>
        <p:spPr>
          <a:xfrm>
            <a:off x="0" y="3337686"/>
            <a:ext cx="5562344" cy="3520314"/>
          </a:xfrm>
        </p:spPr>
        <p:txBody>
          <a:bodyPr anchor="b" anchorCtr="0">
            <a:normAutofit/>
          </a:bodyPr>
          <a:lstStyle>
            <a:lvl1pPr marL="0" indent="0">
              <a:buNone/>
              <a:defRPr sz="24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 To outline a photo, see http://</a:t>
            </a:r>
            <a:r>
              <a:rPr lang="en-US" dirty="0" err="1"/>
              <a:t>www.gcflearnfree.org</a:t>
            </a:r>
            <a:r>
              <a:rPr lang="en-US" dirty="0"/>
              <a:t>/powerpoint2013/17.4</a:t>
            </a:r>
          </a:p>
        </p:txBody>
      </p:sp>
    </p:spTree>
    <p:extLst>
      <p:ext uri="{BB962C8B-B14F-4D97-AF65-F5344CB8AC3E}">
        <p14:creationId xmlns:p14="http://schemas.microsoft.com/office/powerpoint/2010/main" val="3233408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446199"/>
            <a:ext cx="10972800" cy="646331"/>
          </a:xfrm>
        </p:spPr>
        <p:txBody>
          <a:bodyPr>
            <a:spAutoFit/>
          </a:bodyPr>
          <a:lstStyle>
            <a:lvl1pPr>
              <a:defRPr sz="3600" b="1" i="0" cap="small">
                <a:solidFill>
                  <a:srgbClr val="D84E19"/>
                </a:solidFill>
                <a:latin typeface="Georgia"/>
              </a:defRPr>
            </a:lvl1pPr>
          </a:lstStyle>
          <a:p>
            <a:r>
              <a:rPr lang="en-US" dirty="0"/>
              <a:t>Topic Title</a:t>
            </a:r>
          </a:p>
        </p:txBody>
      </p:sp>
      <p:sp>
        <p:nvSpPr>
          <p:cNvPr id="3" name="Content Placeholder 2"/>
          <p:cNvSpPr>
            <a:spLocks noGrp="1"/>
          </p:cNvSpPr>
          <p:nvPr>
            <p:ph idx="1"/>
          </p:nvPr>
        </p:nvSpPr>
        <p:spPr>
          <a:xfrm>
            <a:off x="609600" y="2569464"/>
            <a:ext cx="10972800" cy="3439822"/>
          </a:xfrm>
        </p:spPr>
        <p:txBody>
          <a:bodyPr>
            <a:noAutofit/>
          </a:bodyPr>
          <a:lstStyle>
            <a:lvl1pPr>
              <a:buClr>
                <a:srgbClr val="F5AA2C"/>
              </a:buClr>
              <a:defRPr/>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5987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309039"/>
            <a:ext cx="10972800" cy="646331"/>
          </a:xfrm>
        </p:spPr>
        <p:txBody>
          <a:bodyPr>
            <a:spAutoFit/>
          </a:bodyPr>
          <a:lstStyle>
            <a:lvl1pPr>
              <a:defRPr sz="3600" b="1" i="0" cap="small">
                <a:solidFill>
                  <a:srgbClr val="D84E19"/>
                </a:solidFill>
                <a:latin typeface="Georgia"/>
              </a:defRPr>
            </a:lvl1pPr>
          </a:lstStyle>
          <a:p>
            <a:r>
              <a:rPr lang="en-US" dirty="0"/>
              <a:t>Topic Title</a:t>
            </a:r>
          </a:p>
        </p:txBody>
      </p:sp>
      <p:sp>
        <p:nvSpPr>
          <p:cNvPr id="3" name="Content Placeholder 2"/>
          <p:cNvSpPr>
            <a:spLocks noGrp="1"/>
          </p:cNvSpPr>
          <p:nvPr>
            <p:ph sz="half" idx="1"/>
          </p:nvPr>
        </p:nvSpPr>
        <p:spPr>
          <a:xfrm>
            <a:off x="609600" y="2194560"/>
            <a:ext cx="5384800" cy="3836010"/>
          </a:xfrm>
        </p:spPr>
        <p:txBody>
          <a:bodyPr>
            <a:noAutofit/>
          </a:bodyPr>
          <a:lstStyle>
            <a:lvl1pPr>
              <a:buClr>
                <a:schemeClr val="accent3"/>
              </a:buClr>
              <a:defRPr sz="2800"/>
            </a:lvl1pPr>
            <a:lvl2pPr>
              <a:defRPr sz="2400"/>
            </a:lvl2pPr>
            <a:lvl3pPr marL="1143000" indent="-228600">
              <a:buClr>
                <a:schemeClr val="tx1">
                  <a:lumMod val="50000"/>
                  <a:lumOff val="50000"/>
                </a:schemeClr>
              </a:buClr>
              <a:buSzPct val="100000"/>
              <a:buFont typeface="Lucida Grande"/>
              <a:buChar cha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4560"/>
            <a:ext cx="5384800" cy="3836010"/>
          </a:xfrm>
        </p:spPr>
        <p:txBody>
          <a:bodyPr>
            <a:noAutofit/>
          </a:bodyPr>
          <a:lstStyle>
            <a:lvl1pPr>
              <a:buClr>
                <a:schemeClr val="accent3"/>
              </a:buClr>
              <a:defRPr sz="2800"/>
            </a:lvl1pPr>
            <a:lvl2pPr>
              <a:defRPr sz="2400"/>
            </a:lvl2pPr>
            <a:lvl3pPr marL="1143000" indent="-228600">
              <a:buClr>
                <a:schemeClr val="tx1">
                  <a:lumMod val="50000"/>
                  <a:lumOff val="50000"/>
                </a:schemeClr>
              </a:buClr>
              <a:buFont typeface="Lucida Grande"/>
              <a:buChar cha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4632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340865"/>
            <a:ext cx="11132187" cy="830997"/>
          </a:xfrm>
        </p:spPr>
        <p:txBody>
          <a:bodyPr anchor="t">
            <a:spAutoFit/>
          </a:bodyPr>
          <a:lstStyle>
            <a:lvl1pPr algn="ctr">
              <a:defRPr lang="en-US" sz="4800" b="1" i="0" dirty="0">
                <a:solidFill>
                  <a:srgbClr val="F5AA2C"/>
                </a:solidFill>
                <a:latin typeface="+mn-lt"/>
              </a:defRPr>
            </a:lvl1pPr>
          </a:lstStyle>
          <a:p>
            <a:r>
              <a:rPr lang="en-US" dirty="0"/>
              <a:t>Section title</a:t>
            </a:r>
          </a:p>
        </p:txBody>
      </p:sp>
      <p:sp>
        <p:nvSpPr>
          <p:cNvPr id="3" name="Picture Placeholder 2"/>
          <p:cNvSpPr>
            <a:spLocks noGrp="1"/>
          </p:cNvSpPr>
          <p:nvPr>
            <p:ph type="pic" idx="1" hasCustomPrompt="1"/>
          </p:nvPr>
        </p:nvSpPr>
        <p:spPr>
          <a:xfrm>
            <a:off x="0" y="3337686"/>
            <a:ext cx="5562344" cy="3520314"/>
          </a:xfrm>
        </p:spPr>
        <p:txBody>
          <a:bodyPr anchor="b" anchorCtr="0">
            <a:normAutofit/>
          </a:bodyPr>
          <a:lstStyle>
            <a:lvl1pPr marL="0" indent="0">
              <a:buNone/>
              <a:defRPr sz="24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 To outline a photo, see http://</a:t>
            </a:r>
            <a:r>
              <a:rPr lang="en-US" dirty="0" err="1"/>
              <a:t>www.gcflearnfree.org</a:t>
            </a:r>
            <a:r>
              <a:rPr lang="en-US" dirty="0"/>
              <a:t>/powerpoint2013/17.4</a:t>
            </a:r>
          </a:p>
        </p:txBody>
      </p:sp>
      <p:pic>
        <p:nvPicPr>
          <p:cNvPr id="4" name="Picture 3" descr="1LineAAPLogoRevers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833755" y="5874485"/>
            <a:ext cx="4908032" cy="542020"/>
          </a:xfrm>
          <a:prstGeom prst="rect">
            <a:avLst/>
          </a:prstGeom>
        </p:spPr>
      </p:pic>
    </p:spTree>
    <p:extLst>
      <p:ext uri="{BB962C8B-B14F-4D97-AF65-F5344CB8AC3E}">
        <p14:creationId xmlns:p14="http://schemas.microsoft.com/office/powerpoint/2010/main" val="1467484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0831" y="2514601"/>
            <a:ext cx="2889504" cy="307777"/>
          </a:xfrm>
        </p:spPr>
        <p:txBody>
          <a:bodyPr lIns="0" tIns="0" rIns="0" bIns="0" anchor="t" anchorCtr="0">
            <a:spAutoFit/>
          </a:bodyPr>
          <a:lstStyle>
            <a:lvl1pPr algn="l">
              <a:defRPr sz="2000" b="1" baseline="0">
                <a:solidFill>
                  <a:schemeClr val="accent1"/>
                </a:solidFill>
                <a:latin typeface="+mn-lt"/>
              </a:defRPr>
            </a:lvl1pPr>
          </a:lstStyle>
          <a:p>
            <a:r>
              <a:rPr lang="en-US" dirty="0"/>
              <a:t>Text here.</a:t>
            </a:r>
          </a:p>
        </p:txBody>
      </p:sp>
      <p:sp>
        <p:nvSpPr>
          <p:cNvPr id="3" name="Picture Placeholder 2"/>
          <p:cNvSpPr>
            <a:spLocks noGrp="1"/>
          </p:cNvSpPr>
          <p:nvPr>
            <p:ph type="pic" idx="1"/>
          </p:nvPr>
        </p:nvSpPr>
        <p:spPr>
          <a:xfrm>
            <a:off x="4181856" y="1371600"/>
            <a:ext cx="3474720" cy="39136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Picture Placeholder 2"/>
          <p:cNvSpPr>
            <a:spLocks noGrp="1"/>
          </p:cNvSpPr>
          <p:nvPr>
            <p:ph type="pic" idx="13"/>
          </p:nvPr>
        </p:nvSpPr>
        <p:spPr>
          <a:xfrm>
            <a:off x="7924800" y="1371600"/>
            <a:ext cx="3486912" cy="39136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Content Placeholder 2"/>
          <p:cNvSpPr>
            <a:spLocks noGrp="1"/>
          </p:cNvSpPr>
          <p:nvPr>
            <p:ph idx="14" hasCustomPrompt="1"/>
          </p:nvPr>
        </p:nvSpPr>
        <p:spPr>
          <a:xfrm>
            <a:off x="4181856" y="5349240"/>
            <a:ext cx="7217664" cy="215444"/>
          </a:xfrm>
        </p:spPr>
        <p:txBody>
          <a:bodyPr lIns="0" tIns="0" rIns="0" bIns="0">
            <a:spAutoFit/>
          </a:bodyPr>
          <a:lstStyle>
            <a:lvl1pPr marL="0" indent="0">
              <a:buClr>
                <a:srgbClr val="F5AA2C"/>
              </a:buClr>
              <a:buFontTx/>
              <a:buNone/>
              <a:defRPr sz="1400"/>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dirty="0"/>
              <a:t>Caption text, if necessary</a:t>
            </a:r>
          </a:p>
        </p:txBody>
      </p:sp>
    </p:spTree>
    <p:extLst>
      <p:ext uri="{BB962C8B-B14F-4D97-AF65-F5344CB8AC3E}">
        <p14:creationId xmlns:p14="http://schemas.microsoft.com/office/powerpoint/2010/main" val="2031642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 or Graph">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377951" y="594360"/>
            <a:ext cx="11412799" cy="51389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Table or graph</a:t>
            </a:r>
          </a:p>
        </p:txBody>
      </p:sp>
      <p:sp>
        <p:nvSpPr>
          <p:cNvPr id="7" name="Content Placeholder 2"/>
          <p:cNvSpPr>
            <a:spLocks noGrp="1"/>
          </p:cNvSpPr>
          <p:nvPr>
            <p:ph idx="14" hasCustomPrompt="1"/>
          </p:nvPr>
        </p:nvSpPr>
        <p:spPr>
          <a:xfrm>
            <a:off x="377950" y="5741663"/>
            <a:ext cx="11412799" cy="215444"/>
          </a:xfrm>
        </p:spPr>
        <p:txBody>
          <a:bodyPr lIns="0" tIns="0" rIns="0" bIns="0">
            <a:spAutoFit/>
          </a:bodyPr>
          <a:lstStyle>
            <a:lvl1pPr marL="0" indent="0">
              <a:buClr>
                <a:srgbClr val="F5AA2C"/>
              </a:buClr>
              <a:buFontTx/>
              <a:buNone/>
              <a:defRPr sz="1400"/>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dirty="0"/>
              <a:t>Caption text, if necessary</a:t>
            </a:r>
          </a:p>
        </p:txBody>
      </p:sp>
    </p:spTree>
    <p:extLst>
      <p:ext uri="{BB962C8B-B14F-4D97-AF65-F5344CB8AC3E}">
        <p14:creationId xmlns:p14="http://schemas.microsoft.com/office/powerpoint/2010/main" val="178232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309039"/>
            <a:ext cx="10972800" cy="646331"/>
          </a:xfrm>
        </p:spPr>
        <p:txBody>
          <a:bodyPr>
            <a:spAutoFit/>
          </a:bodyPr>
          <a:lstStyle>
            <a:lvl1pPr>
              <a:defRPr sz="3600" b="1" i="0" cap="small">
                <a:solidFill>
                  <a:srgbClr val="D84E19"/>
                </a:solidFill>
                <a:latin typeface="Alegreya Sans" panose="00000500000000000000" pitchFamily="2" charset="0"/>
              </a:defRPr>
            </a:lvl1pPr>
          </a:lstStyle>
          <a:p>
            <a:r>
              <a:rPr lang="en-US" dirty="0"/>
              <a:t>Topic Title</a:t>
            </a:r>
          </a:p>
        </p:txBody>
      </p:sp>
      <p:sp>
        <p:nvSpPr>
          <p:cNvPr id="3" name="Content Placeholder 2"/>
          <p:cNvSpPr>
            <a:spLocks noGrp="1"/>
          </p:cNvSpPr>
          <p:nvPr>
            <p:ph sz="half" idx="1"/>
          </p:nvPr>
        </p:nvSpPr>
        <p:spPr>
          <a:xfrm>
            <a:off x="609600" y="2194560"/>
            <a:ext cx="5384800" cy="3836010"/>
          </a:xfrm>
        </p:spPr>
        <p:txBody>
          <a:bodyPr>
            <a:noAutofit/>
          </a:bodyPr>
          <a:lstStyle>
            <a:lvl1pPr>
              <a:buClr>
                <a:schemeClr val="accent3"/>
              </a:buClr>
              <a:defRPr sz="2800">
                <a:latin typeface="Alegreya Sans" panose="00000500000000000000" pitchFamily="2" charset="0"/>
              </a:defRPr>
            </a:lvl1pPr>
            <a:lvl2pPr>
              <a:defRPr sz="2400">
                <a:latin typeface="Alegreya Sans" panose="00000500000000000000" pitchFamily="2" charset="0"/>
              </a:defRPr>
            </a:lvl2pPr>
            <a:lvl3pPr marL="1143000" indent="-228600">
              <a:buClr>
                <a:schemeClr val="tx1">
                  <a:lumMod val="50000"/>
                  <a:lumOff val="50000"/>
                </a:schemeClr>
              </a:buClr>
              <a:buSzPct val="100000"/>
              <a:buFont typeface="Lucida Grande"/>
              <a:buChar char="▪"/>
              <a:defRPr sz="2000">
                <a:latin typeface="Alegreya Sans" panose="00000500000000000000" pitchFamily="2" charset="0"/>
              </a:defRPr>
            </a:lvl3pPr>
            <a:lvl4pPr>
              <a:defRPr sz="1800">
                <a:latin typeface="Alegreya Sans" panose="00000500000000000000" pitchFamily="2" charset="0"/>
              </a:defRPr>
            </a:lvl4pPr>
            <a:lvl5pPr>
              <a:defRPr sz="1800">
                <a:latin typeface="Alegreya Sans" panose="00000500000000000000" pitchFamily="2"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194560"/>
            <a:ext cx="5384800" cy="3836010"/>
          </a:xfrm>
        </p:spPr>
        <p:txBody>
          <a:bodyPr>
            <a:noAutofit/>
          </a:bodyPr>
          <a:lstStyle>
            <a:lvl1pPr>
              <a:buClr>
                <a:schemeClr val="accent3"/>
              </a:buClr>
              <a:defRPr sz="2800">
                <a:latin typeface="Alegreya Sans" panose="00000500000000000000" pitchFamily="2" charset="0"/>
              </a:defRPr>
            </a:lvl1pPr>
            <a:lvl2pPr>
              <a:defRPr sz="2400">
                <a:latin typeface="Alegreya Sans" panose="00000500000000000000" pitchFamily="2" charset="0"/>
              </a:defRPr>
            </a:lvl2pPr>
            <a:lvl3pPr marL="1143000" indent="-228600">
              <a:buClr>
                <a:schemeClr val="tx1">
                  <a:lumMod val="50000"/>
                  <a:lumOff val="50000"/>
                </a:schemeClr>
              </a:buClr>
              <a:buFont typeface="Lucida Grande"/>
              <a:buChar char="▪"/>
              <a:defRPr sz="2000">
                <a:latin typeface="Alegreya Sans" panose="00000500000000000000" pitchFamily="2" charset="0"/>
              </a:defRPr>
            </a:lvl3pPr>
            <a:lvl4pPr>
              <a:defRPr sz="1800">
                <a:latin typeface="Alegreya Sans" panose="00000500000000000000" pitchFamily="2" charset="0"/>
              </a:defRPr>
            </a:lvl4pPr>
            <a:lvl5pPr>
              <a:defRPr sz="1800">
                <a:latin typeface="Alegreya Sans" panose="00000500000000000000" pitchFamily="2"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9463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340865"/>
            <a:ext cx="11132187" cy="830997"/>
          </a:xfrm>
        </p:spPr>
        <p:txBody>
          <a:bodyPr anchor="t">
            <a:spAutoFit/>
          </a:bodyPr>
          <a:lstStyle>
            <a:lvl1pPr algn="ctr">
              <a:defRPr lang="en-US" sz="4800" b="1" i="0" dirty="0">
                <a:solidFill>
                  <a:srgbClr val="F5AA2C"/>
                </a:solidFill>
                <a:latin typeface="+mn-lt"/>
              </a:defRPr>
            </a:lvl1pPr>
          </a:lstStyle>
          <a:p>
            <a:r>
              <a:rPr lang="en-US" dirty="0"/>
              <a:t>Section title</a:t>
            </a:r>
          </a:p>
        </p:txBody>
      </p:sp>
      <p:sp>
        <p:nvSpPr>
          <p:cNvPr id="3" name="Picture Placeholder 2"/>
          <p:cNvSpPr>
            <a:spLocks noGrp="1"/>
          </p:cNvSpPr>
          <p:nvPr>
            <p:ph type="pic" idx="1" hasCustomPrompt="1"/>
          </p:nvPr>
        </p:nvSpPr>
        <p:spPr>
          <a:xfrm>
            <a:off x="0" y="3337686"/>
            <a:ext cx="5562344" cy="3520314"/>
          </a:xfrm>
        </p:spPr>
        <p:txBody>
          <a:bodyPr anchor="b" anchorCtr="0">
            <a:normAutofit/>
          </a:bodyPr>
          <a:lstStyle>
            <a:lvl1pPr marL="0" indent="0">
              <a:buNone/>
              <a:defRPr sz="24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Picture. To outline a photo, see http://</a:t>
            </a:r>
            <a:r>
              <a:rPr lang="en-US" dirty="0" err="1"/>
              <a:t>www.gcflearnfree.org</a:t>
            </a:r>
            <a:r>
              <a:rPr lang="en-US" dirty="0"/>
              <a:t>/powerpoint2013/17.4</a:t>
            </a:r>
          </a:p>
        </p:txBody>
      </p:sp>
      <p:pic>
        <p:nvPicPr>
          <p:cNvPr id="4" name="Picture 3" descr="1LineAAPLogoRevers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3755" y="5874485"/>
            <a:ext cx="4908032" cy="542020"/>
          </a:xfrm>
          <a:prstGeom prst="rect">
            <a:avLst/>
          </a:prstGeom>
        </p:spPr>
      </p:pic>
    </p:spTree>
    <p:extLst>
      <p:ext uri="{BB962C8B-B14F-4D97-AF65-F5344CB8AC3E}">
        <p14:creationId xmlns:p14="http://schemas.microsoft.com/office/powerpoint/2010/main" val="146748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0831" y="2514601"/>
            <a:ext cx="2889504" cy="307777"/>
          </a:xfrm>
        </p:spPr>
        <p:txBody>
          <a:bodyPr lIns="0" tIns="0" rIns="0" bIns="0" anchor="t" anchorCtr="0">
            <a:spAutoFit/>
          </a:bodyPr>
          <a:lstStyle>
            <a:lvl1pPr algn="l">
              <a:defRPr sz="2000" b="1" baseline="0">
                <a:solidFill>
                  <a:schemeClr val="accent1"/>
                </a:solidFill>
                <a:latin typeface="+mn-lt"/>
              </a:defRPr>
            </a:lvl1pPr>
          </a:lstStyle>
          <a:p>
            <a:r>
              <a:rPr lang="en-US" dirty="0"/>
              <a:t>Text here.</a:t>
            </a:r>
          </a:p>
        </p:txBody>
      </p:sp>
      <p:sp>
        <p:nvSpPr>
          <p:cNvPr id="3" name="Picture Placeholder 2"/>
          <p:cNvSpPr>
            <a:spLocks noGrp="1"/>
          </p:cNvSpPr>
          <p:nvPr>
            <p:ph type="pic" idx="1"/>
          </p:nvPr>
        </p:nvSpPr>
        <p:spPr>
          <a:xfrm>
            <a:off x="4181856" y="1371600"/>
            <a:ext cx="3474720" cy="39136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Picture Placeholder 2"/>
          <p:cNvSpPr>
            <a:spLocks noGrp="1"/>
          </p:cNvSpPr>
          <p:nvPr>
            <p:ph type="pic" idx="13"/>
          </p:nvPr>
        </p:nvSpPr>
        <p:spPr>
          <a:xfrm>
            <a:off x="7924800" y="1371600"/>
            <a:ext cx="3486912" cy="39136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Content Placeholder 2"/>
          <p:cNvSpPr>
            <a:spLocks noGrp="1"/>
          </p:cNvSpPr>
          <p:nvPr>
            <p:ph idx="14" hasCustomPrompt="1"/>
          </p:nvPr>
        </p:nvSpPr>
        <p:spPr>
          <a:xfrm>
            <a:off x="4181856" y="5349240"/>
            <a:ext cx="7217664" cy="215444"/>
          </a:xfrm>
        </p:spPr>
        <p:txBody>
          <a:bodyPr lIns="0" tIns="0" rIns="0" bIns="0">
            <a:spAutoFit/>
          </a:bodyPr>
          <a:lstStyle>
            <a:lvl1pPr marL="0" indent="0">
              <a:buClr>
                <a:srgbClr val="F5AA2C"/>
              </a:buClr>
              <a:buFontTx/>
              <a:buNone/>
              <a:defRPr sz="1400"/>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dirty="0"/>
              <a:t>Caption text, if necessary</a:t>
            </a:r>
          </a:p>
        </p:txBody>
      </p:sp>
    </p:spTree>
    <p:extLst>
      <p:ext uri="{BB962C8B-B14F-4D97-AF65-F5344CB8AC3E}">
        <p14:creationId xmlns:p14="http://schemas.microsoft.com/office/powerpoint/2010/main" val="203164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r Graph">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377951" y="594360"/>
            <a:ext cx="11412799" cy="51389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Table or graph</a:t>
            </a:r>
          </a:p>
        </p:txBody>
      </p:sp>
      <p:sp>
        <p:nvSpPr>
          <p:cNvPr id="7" name="Content Placeholder 2"/>
          <p:cNvSpPr>
            <a:spLocks noGrp="1"/>
          </p:cNvSpPr>
          <p:nvPr>
            <p:ph idx="14" hasCustomPrompt="1"/>
          </p:nvPr>
        </p:nvSpPr>
        <p:spPr>
          <a:xfrm>
            <a:off x="377950" y="5741663"/>
            <a:ext cx="11412799" cy="215444"/>
          </a:xfrm>
        </p:spPr>
        <p:txBody>
          <a:bodyPr lIns="0" tIns="0" rIns="0" bIns="0">
            <a:spAutoFit/>
          </a:bodyPr>
          <a:lstStyle>
            <a:lvl1pPr marL="0" indent="0">
              <a:buClr>
                <a:srgbClr val="F5AA2C"/>
              </a:buClr>
              <a:buFontTx/>
              <a:buNone/>
              <a:defRPr sz="1400"/>
            </a:lvl1pPr>
            <a:lvl3pPr marL="1257300" indent="-342900">
              <a:buClr>
                <a:schemeClr val="tx1">
                  <a:lumMod val="50000"/>
                  <a:lumOff val="50000"/>
                </a:schemeClr>
              </a:buClr>
              <a:buFont typeface="Lucida Grande"/>
              <a:buChar char="▪"/>
              <a:defRPr/>
            </a:lvl3pPr>
            <a:lvl4pPr marL="1600200" indent="-228600">
              <a:buFont typeface="Lucida Grande"/>
              <a:buChar char="~"/>
              <a:defRPr/>
            </a:lvl4pPr>
          </a:lstStyle>
          <a:p>
            <a:pPr lvl="0"/>
            <a:r>
              <a:rPr lang="en-US" dirty="0"/>
              <a:t>Caption text, if necessary</a:t>
            </a:r>
          </a:p>
        </p:txBody>
      </p:sp>
    </p:spTree>
    <p:extLst>
      <p:ext uri="{BB962C8B-B14F-4D97-AF65-F5344CB8AC3E}">
        <p14:creationId xmlns:p14="http://schemas.microsoft.com/office/powerpoint/2010/main" val="178232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3717F-FE2D-3740-A9B4-0975B3C284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5F81B8-BC0A-E84A-A46E-13956FC687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29434F-6CF0-554C-A169-878249E87937}"/>
              </a:ext>
            </a:extLst>
          </p:cNvPr>
          <p:cNvSpPr>
            <a:spLocks noGrp="1"/>
          </p:cNvSpPr>
          <p:nvPr>
            <p:ph type="dt" sz="half" idx="10"/>
          </p:nvPr>
        </p:nvSpPr>
        <p:spPr>
          <a:xfrm>
            <a:off x="838200" y="6356350"/>
            <a:ext cx="2743200" cy="365125"/>
          </a:xfrm>
          <a:prstGeom prst="rect">
            <a:avLst/>
          </a:prstGeom>
        </p:spPr>
        <p:txBody>
          <a:bodyPr/>
          <a:lstStyle/>
          <a:p>
            <a:fld id="{0634DB98-7295-6E4A-AAAA-0C8617E1DE81}" type="datetimeFigureOut">
              <a:rPr lang="en-US" smtClean="0"/>
              <a:t>7/29/2021</a:t>
            </a:fld>
            <a:endParaRPr lang="en-US"/>
          </a:p>
        </p:txBody>
      </p:sp>
      <p:sp>
        <p:nvSpPr>
          <p:cNvPr id="5" name="Footer Placeholder 4">
            <a:extLst>
              <a:ext uri="{FF2B5EF4-FFF2-40B4-BE49-F238E27FC236}">
                <a16:creationId xmlns:a16="http://schemas.microsoft.com/office/drawing/2014/main" id="{1A2F1EF8-61A5-3F43-94AF-8A522A1A2BA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8E3E70A-1ABF-9A41-8E72-8CC2579C05BE}"/>
              </a:ext>
            </a:extLst>
          </p:cNvPr>
          <p:cNvSpPr>
            <a:spLocks noGrp="1"/>
          </p:cNvSpPr>
          <p:nvPr>
            <p:ph type="sldNum" sz="quarter" idx="12"/>
          </p:nvPr>
        </p:nvSpPr>
        <p:spPr>
          <a:xfrm>
            <a:off x="8610600" y="6356350"/>
            <a:ext cx="2743200" cy="365125"/>
          </a:xfrm>
          <a:prstGeom prst="rect">
            <a:avLst/>
          </a:prstGeom>
        </p:spPr>
        <p:txBody>
          <a:bodyPr/>
          <a:lstStyle/>
          <a:p>
            <a:fld id="{1E4EC529-D144-B546-9A1F-5EC34C810CE2}" type="slidenum">
              <a:rPr lang="en-US" smtClean="0"/>
              <a:t>‹#›</a:t>
            </a:fld>
            <a:endParaRPr lang="en-US"/>
          </a:p>
        </p:txBody>
      </p:sp>
    </p:spTree>
    <p:extLst>
      <p:ext uri="{BB962C8B-B14F-4D97-AF65-F5344CB8AC3E}">
        <p14:creationId xmlns:p14="http://schemas.microsoft.com/office/powerpoint/2010/main" val="75301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163584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x-none"/>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769887-9970-044B-96B9-9E0FA372A558}" type="datetimeFigureOut">
              <a:rPr lang="en-US" smtClean="0"/>
              <a:t>7/29/2021</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22D561F-594A-A04E-A787-8A4F66459676}" type="slidenum">
              <a:rPr lang="en-US" smtClean="0"/>
              <a:t>‹#›</a:t>
            </a:fld>
            <a:endParaRPr lang="en-US"/>
          </a:p>
        </p:txBody>
      </p:sp>
    </p:spTree>
    <p:extLst>
      <p:ext uri="{BB962C8B-B14F-4D97-AF65-F5344CB8AC3E}">
        <p14:creationId xmlns:p14="http://schemas.microsoft.com/office/powerpoint/2010/main" val="2304884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372063"/>
            <a:ext cx="10972800" cy="37541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 y="1"/>
            <a:ext cx="12197945" cy="16409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p:nvSpPr>
        <p:spPr>
          <a:xfrm>
            <a:off x="-2" y="164094"/>
            <a:ext cx="12197947" cy="164093"/>
          </a:xfrm>
          <a:prstGeom prst="rect">
            <a:avLst/>
          </a:prstGeom>
          <a:solidFill>
            <a:srgbClr val="1585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p:nvSpPr>
        <p:spPr>
          <a:xfrm>
            <a:off x="0" y="328187"/>
            <a:ext cx="12192000" cy="164093"/>
          </a:xfrm>
          <a:prstGeom prst="rect">
            <a:avLst/>
          </a:prstGeom>
          <a:solidFill>
            <a:srgbClr val="AFE3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1LineAAPLogoPositive280_blu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17511" y="6126164"/>
            <a:ext cx="4592668" cy="509149"/>
          </a:xfrm>
          <a:prstGeom prst="rect">
            <a:avLst/>
          </a:prstGeom>
        </p:spPr>
      </p:pic>
      <p:cxnSp>
        <p:nvCxnSpPr>
          <p:cNvPr id="11" name="Straight Connector 10"/>
          <p:cNvCxnSpPr/>
          <p:nvPr/>
        </p:nvCxnSpPr>
        <p:spPr>
          <a:xfrm>
            <a:off x="485159" y="6499491"/>
            <a:ext cx="6676311" cy="0"/>
          </a:xfrm>
          <a:prstGeom prst="line">
            <a:avLst/>
          </a:prstGeom>
          <a:ln w="50800">
            <a:solidFill>
              <a:srgbClr val="AFE3F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0956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4" r:id="rId4"/>
    <p:sldLayoutId id="2147483670" r:id="rId5"/>
    <p:sldLayoutId id="2147483672" r:id="rId6"/>
    <p:sldLayoutId id="2147483710"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0926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372063"/>
            <a:ext cx="10972800" cy="37541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 y="0"/>
            <a:ext cx="12197945" cy="16409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Rectangle 7"/>
          <p:cNvSpPr/>
          <p:nvPr/>
        </p:nvSpPr>
        <p:spPr>
          <a:xfrm>
            <a:off x="-2" y="164094"/>
            <a:ext cx="12197947" cy="164093"/>
          </a:xfrm>
          <a:prstGeom prst="rect">
            <a:avLst/>
          </a:prstGeom>
          <a:solidFill>
            <a:srgbClr val="1585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p:nvSpPr>
        <p:spPr>
          <a:xfrm>
            <a:off x="0" y="328187"/>
            <a:ext cx="12192000" cy="164093"/>
          </a:xfrm>
          <a:prstGeom prst="rect">
            <a:avLst/>
          </a:prstGeom>
          <a:solidFill>
            <a:srgbClr val="AFE3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0" name="Picture 9" descr="1LineAAPLogoPositive280_blu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4966" y="6126164"/>
            <a:ext cx="3414508" cy="504715"/>
          </a:xfrm>
          <a:prstGeom prst="rect">
            <a:avLst/>
          </a:prstGeom>
        </p:spPr>
      </p:pic>
      <p:cxnSp>
        <p:nvCxnSpPr>
          <p:cNvPr id="11" name="Straight Connector 10"/>
          <p:cNvCxnSpPr/>
          <p:nvPr/>
        </p:nvCxnSpPr>
        <p:spPr>
          <a:xfrm>
            <a:off x="485161" y="6499491"/>
            <a:ext cx="7718871" cy="0"/>
          </a:xfrm>
          <a:prstGeom prst="line">
            <a:avLst/>
          </a:prstGeom>
          <a:ln w="50800">
            <a:solidFill>
              <a:srgbClr val="AFE3F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5448014"/>
      </p:ext>
    </p:extLst>
  </p:cSld>
  <p:clrMap bg1="lt1" tx1="dk1" bg2="lt2" tx2="dk2" accent1="accent1" accent2="accent2" accent3="accent3" accent4="accent4" accent5="accent5" accent6="accent6" hlink="hlink" folHlink="folHlink"/>
  <p:sldLayoutIdLst>
    <p:sldLayoutId id="2147483681" r:id="rId1"/>
  </p:sldLayoutIdLst>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2372063"/>
            <a:ext cx="10972800" cy="37541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 y="1"/>
            <a:ext cx="12197945" cy="16409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p:nvSpPr>
        <p:spPr>
          <a:xfrm>
            <a:off x="-2" y="164094"/>
            <a:ext cx="12197947" cy="164093"/>
          </a:xfrm>
          <a:prstGeom prst="rect">
            <a:avLst/>
          </a:prstGeom>
          <a:solidFill>
            <a:srgbClr val="1585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p:nvSpPr>
        <p:spPr>
          <a:xfrm>
            <a:off x="0" y="328187"/>
            <a:ext cx="12192000" cy="164093"/>
          </a:xfrm>
          <a:prstGeom prst="rect">
            <a:avLst/>
          </a:prstGeom>
          <a:solidFill>
            <a:srgbClr val="AFE3F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1LineAAPLogoPositive280_blue.pn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17511" y="6126164"/>
            <a:ext cx="4592668" cy="509149"/>
          </a:xfrm>
          <a:prstGeom prst="rect">
            <a:avLst/>
          </a:prstGeom>
        </p:spPr>
      </p:pic>
      <p:cxnSp>
        <p:nvCxnSpPr>
          <p:cNvPr id="11" name="Straight Connector 10"/>
          <p:cNvCxnSpPr/>
          <p:nvPr/>
        </p:nvCxnSpPr>
        <p:spPr>
          <a:xfrm>
            <a:off x="485159" y="6499491"/>
            <a:ext cx="6676311" cy="0"/>
          </a:xfrm>
          <a:prstGeom prst="line">
            <a:avLst/>
          </a:prstGeom>
          <a:ln w="50800">
            <a:solidFill>
              <a:srgbClr val="AFE3F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095617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ervices.aap.org/en/pages/2019-novel-coronavirus-covid-19-infections/clinical-guidance/covid-19-planning-considerations-return-to-in-person-education-in-school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healthychildren.org/english/health-issues/conditions/covid-19/pages/return-to-school-during-covid-19.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rvices.aap.org/en/pages/2019-novel-coronavirus-covid-19-infections/clinical-guidance/covid-19-planning-considerations-return-to-in-person-education-in-schoo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5585/mmwr.mm7004e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who.int/docs/default-source/coronaviruse/risk-comms-updates/update39-covid-and-schools.pdf?sfvrsn=320db233_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6060" y="2565606"/>
            <a:ext cx="11814047" cy="2215991"/>
          </a:xfrm>
        </p:spPr>
        <p:txBody>
          <a:bodyPr/>
          <a:lstStyle/>
          <a:p>
            <a:r>
              <a:rPr lang="en-US" sz="5400" dirty="0">
                <a:latin typeface="Alegreya Sans" panose="00000500000000000000" pitchFamily="2" charset="0"/>
              </a:rPr>
              <a:t>AAP COSH: </a:t>
            </a:r>
            <a:br>
              <a:rPr lang="en-US" sz="5400" dirty="0">
                <a:latin typeface="Alegreya Sans" panose="00000500000000000000" pitchFamily="2" charset="0"/>
              </a:rPr>
            </a:br>
            <a:r>
              <a:rPr lang="en-US" sz="5400" dirty="0">
                <a:latin typeface="Alegreya Sans" panose="00000500000000000000" pitchFamily="2" charset="0"/>
              </a:rPr>
              <a:t>COVID-19 Guidance for </a:t>
            </a:r>
            <a:r>
              <a:rPr lang="en-US" sz="5400">
                <a:latin typeface="Alegreya Sans" panose="00000500000000000000" pitchFamily="2" charset="0"/>
              </a:rPr>
              <a:t>Safe Schools</a:t>
            </a:r>
            <a:br>
              <a:rPr lang="en-US" sz="5400">
                <a:latin typeface="Alegreya Sans" panose="00000500000000000000" pitchFamily="2" charset="0"/>
              </a:rPr>
            </a:br>
            <a:r>
              <a:rPr lang="en-US" sz="3600">
                <a:latin typeface="Alegreya Sans" panose="00000500000000000000" pitchFamily="2" charset="0"/>
              </a:rPr>
              <a:t>Sara Bode, MD</a:t>
            </a:r>
            <a:endParaRPr lang="en-US" sz="5400" dirty="0">
              <a:latin typeface="Georgia" panose="02040502050405020303" pitchFamily="18" charset="0"/>
            </a:endParaRPr>
          </a:p>
        </p:txBody>
      </p:sp>
    </p:spTree>
    <p:extLst>
      <p:ext uri="{BB962C8B-B14F-4D97-AF65-F5344CB8AC3E}">
        <p14:creationId xmlns:p14="http://schemas.microsoft.com/office/powerpoint/2010/main" val="556310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35FC6-A8BD-4116-A883-45422114A73A}"/>
              </a:ext>
            </a:extLst>
          </p:cNvPr>
          <p:cNvSpPr>
            <a:spLocks noGrp="1"/>
          </p:cNvSpPr>
          <p:nvPr>
            <p:ph type="title"/>
          </p:nvPr>
        </p:nvSpPr>
        <p:spPr/>
        <p:txBody>
          <a:bodyPr/>
          <a:lstStyle/>
          <a:p>
            <a:r>
              <a:rPr lang="en-US" dirty="0"/>
              <a:t>Safety Recommendation #1:  Vaccination</a:t>
            </a:r>
          </a:p>
        </p:txBody>
      </p:sp>
      <p:sp>
        <p:nvSpPr>
          <p:cNvPr id="3" name="Content Placeholder 2">
            <a:extLst>
              <a:ext uri="{FF2B5EF4-FFF2-40B4-BE49-F238E27FC236}">
                <a16:creationId xmlns:a16="http://schemas.microsoft.com/office/drawing/2014/main" id="{1209DC8D-79C1-4915-807E-A2CF8023E77A}"/>
              </a:ext>
            </a:extLst>
          </p:cNvPr>
          <p:cNvSpPr>
            <a:spLocks noGrp="1"/>
          </p:cNvSpPr>
          <p:nvPr>
            <p:ph idx="1"/>
          </p:nvPr>
        </p:nvSpPr>
        <p:spPr/>
        <p:txBody>
          <a:bodyPr/>
          <a:lstStyle/>
          <a:p>
            <a:pPr fontAlgn="base"/>
            <a:r>
              <a:rPr lang="en-US" dirty="0"/>
              <a:t>It </a:t>
            </a:r>
            <a:r>
              <a:rPr lang="en-US" b="1" dirty="0"/>
              <a:t>may</a:t>
            </a:r>
            <a:r>
              <a:rPr lang="en-US" dirty="0"/>
              <a:t> become necessary for schools to collect COVID-19 vaccine information of staff and students and for schools to require COVID-19 vaccination for in-person learning.</a:t>
            </a:r>
          </a:p>
          <a:p>
            <a:pPr fontAlgn="base"/>
            <a:r>
              <a:rPr lang="en-US" dirty="0"/>
              <a:t>Adequate and timely COVID-19 vaccination resources for the whole school community must be available and accessible.</a:t>
            </a:r>
          </a:p>
          <a:p>
            <a:pPr lvl="1" fontAlgn="base"/>
            <a:r>
              <a:rPr lang="en-US" dirty="0"/>
              <a:t>Consider school based vaccination clinics!</a:t>
            </a:r>
          </a:p>
          <a:p>
            <a:endParaRPr lang="en-US" dirty="0"/>
          </a:p>
        </p:txBody>
      </p:sp>
    </p:spTree>
    <p:extLst>
      <p:ext uri="{BB962C8B-B14F-4D97-AF65-F5344CB8AC3E}">
        <p14:creationId xmlns:p14="http://schemas.microsoft.com/office/powerpoint/2010/main" val="235588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3E8D3-82C9-4136-B214-957F21536E74}"/>
              </a:ext>
            </a:extLst>
          </p:cNvPr>
          <p:cNvSpPr>
            <a:spLocks noGrp="1"/>
          </p:cNvSpPr>
          <p:nvPr>
            <p:ph type="title"/>
          </p:nvPr>
        </p:nvSpPr>
        <p:spPr/>
        <p:txBody>
          <a:bodyPr/>
          <a:lstStyle/>
          <a:p>
            <a:r>
              <a:rPr lang="en-US" dirty="0"/>
              <a:t>Safety Recommendation #2:  Universal Masks</a:t>
            </a:r>
          </a:p>
        </p:txBody>
      </p:sp>
      <p:sp>
        <p:nvSpPr>
          <p:cNvPr id="3" name="Content Placeholder 2">
            <a:extLst>
              <a:ext uri="{FF2B5EF4-FFF2-40B4-BE49-F238E27FC236}">
                <a16:creationId xmlns:a16="http://schemas.microsoft.com/office/drawing/2014/main" id="{DA50DCBB-1610-4F12-9512-0DD673855D09}"/>
              </a:ext>
            </a:extLst>
          </p:cNvPr>
          <p:cNvSpPr>
            <a:spLocks noGrp="1"/>
          </p:cNvSpPr>
          <p:nvPr>
            <p:ph idx="1"/>
          </p:nvPr>
        </p:nvSpPr>
        <p:spPr/>
        <p:txBody>
          <a:bodyPr/>
          <a:lstStyle/>
          <a:p>
            <a:r>
              <a:rPr lang="en-US" sz="4000" b="1" dirty="0">
                <a:solidFill>
                  <a:srgbClr val="1B1F27"/>
                </a:solidFill>
                <a:latin typeface="Alegreya Sans" panose="00000500000000000000"/>
              </a:rPr>
              <a:t>All students older than 2 years and all school staff should wear face masks at school (unless medical or developmental conditions prohibit use).</a:t>
            </a:r>
            <a:endParaRPr lang="en-US" sz="4000" dirty="0"/>
          </a:p>
        </p:txBody>
      </p:sp>
    </p:spTree>
    <p:extLst>
      <p:ext uri="{BB962C8B-B14F-4D97-AF65-F5344CB8AC3E}">
        <p14:creationId xmlns:p14="http://schemas.microsoft.com/office/powerpoint/2010/main" val="1652677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E3D6-4658-44B5-AFCA-C9D51EF636E9}"/>
              </a:ext>
            </a:extLst>
          </p:cNvPr>
          <p:cNvSpPr>
            <a:spLocks noGrp="1"/>
          </p:cNvSpPr>
          <p:nvPr>
            <p:ph type="title"/>
          </p:nvPr>
        </p:nvSpPr>
        <p:spPr>
          <a:xfrm>
            <a:off x="609600" y="799868"/>
            <a:ext cx="10972800" cy="646331"/>
          </a:xfrm>
        </p:spPr>
        <p:txBody>
          <a:bodyPr/>
          <a:lstStyle/>
          <a:p>
            <a:r>
              <a:rPr lang="en-US" dirty="0"/>
              <a:t>Why Universal Masking?</a:t>
            </a:r>
          </a:p>
        </p:txBody>
      </p:sp>
      <p:sp>
        <p:nvSpPr>
          <p:cNvPr id="3" name="Content Placeholder 2">
            <a:extLst>
              <a:ext uri="{FF2B5EF4-FFF2-40B4-BE49-F238E27FC236}">
                <a16:creationId xmlns:a16="http://schemas.microsoft.com/office/drawing/2014/main" id="{190A1F59-2295-4ED8-AA3A-E816A4B080CF}"/>
              </a:ext>
            </a:extLst>
          </p:cNvPr>
          <p:cNvSpPr>
            <a:spLocks noGrp="1"/>
          </p:cNvSpPr>
          <p:nvPr>
            <p:ph idx="1"/>
          </p:nvPr>
        </p:nvSpPr>
        <p:spPr>
          <a:xfrm>
            <a:off x="514066" y="1573178"/>
            <a:ext cx="10972800" cy="3439822"/>
          </a:xfrm>
        </p:spPr>
        <p:txBody>
          <a:bodyPr/>
          <a:lstStyle/>
          <a:p>
            <a:pPr fontAlgn="base"/>
            <a:r>
              <a:rPr lang="en-US" dirty="0"/>
              <a:t>Many unvaccinated students: low rates or </a:t>
            </a:r>
            <a:r>
              <a:rPr lang="en-US" dirty="0" err="1"/>
              <a:t>inelgible</a:t>
            </a:r>
            <a:endParaRPr lang="en-US" dirty="0"/>
          </a:p>
          <a:p>
            <a:pPr fontAlgn="base"/>
            <a:r>
              <a:rPr lang="en-US" dirty="0"/>
              <a:t>Lack of a system to monitor vaccine status</a:t>
            </a:r>
          </a:p>
          <a:p>
            <a:pPr fontAlgn="base"/>
            <a:r>
              <a:rPr lang="en-US" dirty="0"/>
              <a:t>Difficulty in monitoring or enforcing mask policies for those who are not vaccinated</a:t>
            </a:r>
          </a:p>
          <a:p>
            <a:pPr fontAlgn="base"/>
            <a:r>
              <a:rPr lang="en-US" dirty="0"/>
              <a:t>Possibility of low vaccination uptake within the surrounding school community</a:t>
            </a:r>
          </a:p>
          <a:p>
            <a:pPr fontAlgn="base"/>
            <a:r>
              <a:rPr lang="en-US" dirty="0"/>
              <a:t>Continued concerns for variants that are more easily spread among children, adolescents, and adults</a:t>
            </a:r>
          </a:p>
          <a:p>
            <a:endParaRPr lang="en-US" dirty="0"/>
          </a:p>
        </p:txBody>
      </p:sp>
    </p:spTree>
    <p:extLst>
      <p:ext uri="{BB962C8B-B14F-4D97-AF65-F5344CB8AC3E}">
        <p14:creationId xmlns:p14="http://schemas.microsoft.com/office/powerpoint/2010/main" val="806671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8AC9C-7A63-424B-9A4A-0B01070AEB47}"/>
              </a:ext>
            </a:extLst>
          </p:cNvPr>
          <p:cNvSpPr>
            <a:spLocks noGrp="1"/>
          </p:cNvSpPr>
          <p:nvPr>
            <p:ph type="title"/>
          </p:nvPr>
        </p:nvSpPr>
        <p:spPr/>
        <p:txBody>
          <a:bodyPr/>
          <a:lstStyle/>
          <a:p>
            <a:r>
              <a:rPr lang="en-US" dirty="0"/>
              <a:t>Why Universal Masking?</a:t>
            </a:r>
          </a:p>
        </p:txBody>
      </p:sp>
      <p:sp>
        <p:nvSpPr>
          <p:cNvPr id="3" name="Content Placeholder 2">
            <a:extLst>
              <a:ext uri="{FF2B5EF4-FFF2-40B4-BE49-F238E27FC236}">
                <a16:creationId xmlns:a16="http://schemas.microsoft.com/office/drawing/2014/main" id="{5CC9523F-9360-43B9-A896-0B10DD4E0EF2}"/>
              </a:ext>
            </a:extLst>
          </p:cNvPr>
          <p:cNvSpPr>
            <a:spLocks noGrp="1"/>
          </p:cNvSpPr>
          <p:nvPr>
            <p:ph idx="1"/>
          </p:nvPr>
        </p:nvSpPr>
        <p:spPr/>
        <p:txBody>
          <a:bodyPr/>
          <a:lstStyle/>
          <a:p>
            <a:r>
              <a:rPr lang="en-US" dirty="0"/>
              <a:t>Universal masking is the best and most effective strategy to create consistent messages, expectations, enforcement, and compliance without the added burden of needing to monitor vaccination status</a:t>
            </a:r>
          </a:p>
          <a:p>
            <a:r>
              <a:rPr lang="en-US" dirty="0"/>
              <a:t>Local policy and law considerations must be reviewed</a:t>
            </a:r>
          </a:p>
        </p:txBody>
      </p:sp>
    </p:spTree>
    <p:extLst>
      <p:ext uri="{BB962C8B-B14F-4D97-AF65-F5344CB8AC3E}">
        <p14:creationId xmlns:p14="http://schemas.microsoft.com/office/powerpoint/2010/main" val="308743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7591-A4A9-41FB-9CAC-47880338303B}"/>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D9BD4579-47EE-47C6-BA3B-87EB8E17775C}"/>
              </a:ext>
            </a:extLst>
          </p:cNvPr>
          <p:cNvSpPr>
            <a:spLocks noGrp="1"/>
          </p:cNvSpPr>
          <p:nvPr>
            <p:ph idx="1"/>
          </p:nvPr>
        </p:nvSpPr>
        <p:spPr/>
        <p:txBody>
          <a:bodyPr/>
          <a:lstStyle/>
          <a:p>
            <a:r>
              <a:rPr lang="en-US" dirty="0"/>
              <a:t>Maintain other current recommendations re: quick testing and identification, cleaning and sanitation, ventilation</a:t>
            </a:r>
          </a:p>
        </p:txBody>
      </p:sp>
    </p:spTree>
    <p:extLst>
      <p:ext uri="{BB962C8B-B14F-4D97-AF65-F5344CB8AC3E}">
        <p14:creationId xmlns:p14="http://schemas.microsoft.com/office/powerpoint/2010/main" val="32547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1FBE-96A9-4EAA-8365-76FB91540BAF}"/>
              </a:ext>
            </a:extLst>
          </p:cNvPr>
          <p:cNvSpPr>
            <a:spLocks noGrp="1"/>
          </p:cNvSpPr>
          <p:nvPr>
            <p:ph type="title"/>
          </p:nvPr>
        </p:nvSpPr>
        <p:spPr/>
        <p:txBody>
          <a:bodyPr/>
          <a:lstStyle/>
          <a:p>
            <a:r>
              <a:rPr lang="en-US" dirty="0"/>
              <a:t>Ongoing Flexibility is Key</a:t>
            </a:r>
          </a:p>
        </p:txBody>
      </p:sp>
      <p:sp>
        <p:nvSpPr>
          <p:cNvPr id="3" name="Content Placeholder 2">
            <a:extLst>
              <a:ext uri="{FF2B5EF4-FFF2-40B4-BE49-F238E27FC236}">
                <a16:creationId xmlns:a16="http://schemas.microsoft.com/office/drawing/2014/main" id="{5A2369C6-2F34-4521-BCFD-49D15E22F1BF}"/>
              </a:ext>
            </a:extLst>
          </p:cNvPr>
          <p:cNvSpPr>
            <a:spLocks noGrp="1"/>
          </p:cNvSpPr>
          <p:nvPr>
            <p:ph idx="1"/>
          </p:nvPr>
        </p:nvSpPr>
        <p:spPr/>
        <p:txBody>
          <a:bodyPr/>
          <a:lstStyle/>
          <a:p>
            <a:r>
              <a:rPr lang="en-US" dirty="0"/>
              <a:t>It is critically important to develop strategies that can be revised and adapted </a:t>
            </a:r>
          </a:p>
          <a:p>
            <a:r>
              <a:rPr lang="en-US" dirty="0"/>
              <a:t>School policies should be adjusted to align with new information</a:t>
            </a:r>
          </a:p>
          <a:p>
            <a:r>
              <a:rPr lang="en-US" dirty="0"/>
              <a:t>Schools should monitor the attendance of all students daily inclusive of in-person and virtual settings</a:t>
            </a:r>
          </a:p>
        </p:txBody>
      </p:sp>
    </p:spTree>
    <p:extLst>
      <p:ext uri="{BB962C8B-B14F-4D97-AF65-F5344CB8AC3E}">
        <p14:creationId xmlns:p14="http://schemas.microsoft.com/office/powerpoint/2010/main" val="4072661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3F8C-AF71-412D-8D9C-077EBB2D8DBF}"/>
              </a:ext>
            </a:extLst>
          </p:cNvPr>
          <p:cNvSpPr>
            <a:spLocks noGrp="1"/>
          </p:cNvSpPr>
          <p:nvPr>
            <p:ph type="title"/>
          </p:nvPr>
        </p:nvSpPr>
        <p:spPr>
          <a:xfrm>
            <a:off x="609600" y="889194"/>
            <a:ext cx="10972800" cy="646331"/>
          </a:xfrm>
        </p:spPr>
        <p:txBody>
          <a:bodyPr/>
          <a:lstStyle/>
          <a:p>
            <a:r>
              <a:rPr lang="en-US" dirty="0"/>
              <a:t>What can Pediatricians Do to Support Education?</a:t>
            </a:r>
          </a:p>
        </p:txBody>
      </p:sp>
      <p:sp>
        <p:nvSpPr>
          <p:cNvPr id="3" name="Content Placeholder 2">
            <a:extLst>
              <a:ext uri="{FF2B5EF4-FFF2-40B4-BE49-F238E27FC236}">
                <a16:creationId xmlns:a16="http://schemas.microsoft.com/office/drawing/2014/main" id="{2251FD65-3010-4D52-8522-04C2C1057152}"/>
              </a:ext>
            </a:extLst>
          </p:cNvPr>
          <p:cNvSpPr>
            <a:spLocks noGrp="1"/>
          </p:cNvSpPr>
          <p:nvPr>
            <p:ph idx="1"/>
          </p:nvPr>
        </p:nvSpPr>
        <p:spPr>
          <a:xfrm>
            <a:off x="609600" y="1972464"/>
            <a:ext cx="10972800" cy="3439822"/>
          </a:xfrm>
        </p:spPr>
        <p:txBody>
          <a:bodyPr/>
          <a:lstStyle/>
          <a:p>
            <a:r>
              <a:rPr lang="en-US" dirty="0"/>
              <a:t>Monitor attendance</a:t>
            </a:r>
          </a:p>
          <a:p>
            <a:pPr lvl="1"/>
            <a:r>
              <a:rPr lang="en-US" dirty="0"/>
              <a:t>Get specific with your families!</a:t>
            </a:r>
          </a:p>
          <a:p>
            <a:r>
              <a:rPr lang="en-US" dirty="0"/>
              <a:t>Support children with special health care needs</a:t>
            </a:r>
          </a:p>
          <a:p>
            <a:r>
              <a:rPr lang="en-US" dirty="0"/>
              <a:t>Local support of safety measures</a:t>
            </a:r>
          </a:p>
          <a:p>
            <a:pPr lvl="1"/>
            <a:endParaRPr lang="en-US" dirty="0"/>
          </a:p>
        </p:txBody>
      </p:sp>
      <p:pic>
        <p:nvPicPr>
          <p:cNvPr id="4" name="Picture 3">
            <a:extLst>
              <a:ext uri="{FF2B5EF4-FFF2-40B4-BE49-F238E27FC236}">
                <a16:creationId xmlns:a16="http://schemas.microsoft.com/office/drawing/2014/main" id="{AFA91D39-6621-416C-928B-9AC9BE562494}"/>
              </a:ext>
            </a:extLst>
          </p:cNvPr>
          <p:cNvPicPr>
            <a:picLocks noChangeAspect="1"/>
          </p:cNvPicPr>
          <p:nvPr/>
        </p:nvPicPr>
        <p:blipFill>
          <a:blip r:embed="rId2"/>
          <a:stretch>
            <a:fillRect/>
          </a:stretch>
        </p:blipFill>
        <p:spPr>
          <a:xfrm>
            <a:off x="482434" y="4489751"/>
            <a:ext cx="7610689" cy="1600684"/>
          </a:xfrm>
          <a:prstGeom prst="rect">
            <a:avLst/>
          </a:prstGeom>
        </p:spPr>
      </p:pic>
    </p:spTree>
    <p:extLst>
      <p:ext uri="{BB962C8B-B14F-4D97-AF65-F5344CB8AC3E}">
        <p14:creationId xmlns:p14="http://schemas.microsoft.com/office/powerpoint/2010/main" val="857497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68C2-08C6-B446-8128-B16D16E55906}"/>
              </a:ext>
            </a:extLst>
          </p:cNvPr>
          <p:cNvSpPr>
            <a:spLocks noGrp="1"/>
          </p:cNvSpPr>
          <p:nvPr>
            <p:ph type="title"/>
          </p:nvPr>
        </p:nvSpPr>
        <p:spPr>
          <a:xfrm>
            <a:off x="609600" y="1171879"/>
            <a:ext cx="10972800" cy="646331"/>
          </a:xfrm>
        </p:spPr>
        <p:txBody>
          <a:bodyPr/>
          <a:lstStyle/>
          <a:p>
            <a:r>
              <a:rPr lang="en-US" dirty="0"/>
              <a:t>Mental Health Needs</a:t>
            </a:r>
          </a:p>
        </p:txBody>
      </p:sp>
      <p:sp>
        <p:nvSpPr>
          <p:cNvPr id="3" name="Content Placeholder 2">
            <a:extLst>
              <a:ext uri="{FF2B5EF4-FFF2-40B4-BE49-F238E27FC236}">
                <a16:creationId xmlns:a16="http://schemas.microsoft.com/office/drawing/2014/main" id="{C02D6110-B7CD-B54B-9006-0BF07E8DF463}"/>
              </a:ext>
            </a:extLst>
          </p:cNvPr>
          <p:cNvSpPr>
            <a:spLocks noGrp="1"/>
          </p:cNvSpPr>
          <p:nvPr>
            <p:ph idx="1"/>
          </p:nvPr>
        </p:nvSpPr>
        <p:spPr>
          <a:xfrm>
            <a:off x="609600" y="2092530"/>
            <a:ext cx="10972800" cy="3916756"/>
          </a:xfrm>
        </p:spPr>
        <p:txBody>
          <a:bodyPr/>
          <a:lstStyle/>
          <a:p>
            <a:r>
              <a:rPr lang="en-US" dirty="0"/>
              <a:t>Students needs will be different</a:t>
            </a:r>
          </a:p>
          <a:p>
            <a:pPr lvl="1"/>
            <a:r>
              <a:rPr lang="en-US" dirty="0"/>
              <a:t>Schools need to recognize students may not be ready to learn on day one.  This includes increased anxiety, decreased attention span, increased traumatic stress, and others</a:t>
            </a:r>
          </a:p>
          <a:p>
            <a:r>
              <a:rPr lang="en-US" dirty="0"/>
              <a:t>Staff will have their own mental health needs to be ready to teach and support students</a:t>
            </a:r>
          </a:p>
          <a:p>
            <a:r>
              <a:rPr lang="en-US" dirty="0"/>
              <a:t>Pediatricians can continue to support with consistent screening and link to treatment</a:t>
            </a:r>
          </a:p>
        </p:txBody>
      </p:sp>
    </p:spTree>
    <p:extLst>
      <p:ext uri="{BB962C8B-B14F-4D97-AF65-F5344CB8AC3E}">
        <p14:creationId xmlns:p14="http://schemas.microsoft.com/office/powerpoint/2010/main" val="1963700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1046-2477-9F46-8EA2-C40A01DFC90C}"/>
              </a:ext>
            </a:extLst>
          </p:cNvPr>
          <p:cNvSpPr>
            <a:spLocks noGrp="1"/>
          </p:cNvSpPr>
          <p:nvPr>
            <p:ph type="title"/>
          </p:nvPr>
        </p:nvSpPr>
        <p:spPr/>
        <p:txBody>
          <a:bodyPr/>
          <a:lstStyle/>
          <a:p>
            <a:r>
              <a:rPr lang="en-US" dirty="0"/>
              <a:t>Specific issues for Children with Medical Complexity</a:t>
            </a:r>
          </a:p>
        </p:txBody>
      </p:sp>
      <p:sp>
        <p:nvSpPr>
          <p:cNvPr id="3" name="Content Placeholder 2">
            <a:extLst>
              <a:ext uri="{FF2B5EF4-FFF2-40B4-BE49-F238E27FC236}">
                <a16:creationId xmlns:a16="http://schemas.microsoft.com/office/drawing/2014/main" id="{14BA9850-0CFD-094C-BFCE-9C7CF2D5EBF6}"/>
              </a:ext>
            </a:extLst>
          </p:cNvPr>
          <p:cNvSpPr>
            <a:spLocks noGrp="1"/>
          </p:cNvSpPr>
          <p:nvPr>
            <p:ph idx="1"/>
          </p:nvPr>
        </p:nvSpPr>
        <p:spPr>
          <a:xfrm>
            <a:off x="609600" y="2347042"/>
            <a:ext cx="10972800" cy="3439822"/>
          </a:xfrm>
        </p:spPr>
        <p:txBody>
          <a:bodyPr>
            <a:normAutofit fontScale="92500" lnSpcReduction="10000"/>
          </a:bodyPr>
          <a:lstStyle/>
          <a:p>
            <a:r>
              <a:rPr lang="en-US" dirty="0"/>
              <a:t>PLAN! PLAN! PLAN!</a:t>
            </a:r>
          </a:p>
          <a:p>
            <a:r>
              <a:rPr lang="en-US" dirty="0"/>
              <a:t>Connecting the patient, family, medical team and school team now and create an ongoing dialogue</a:t>
            </a:r>
          </a:p>
          <a:p>
            <a:r>
              <a:rPr lang="en-US" dirty="0"/>
              <a:t>Develop plans based on information currently available and make changes as new information</a:t>
            </a:r>
          </a:p>
          <a:p>
            <a:r>
              <a:rPr lang="en-US" dirty="0"/>
              <a:t>IEP and IHP reviews will be critical</a:t>
            </a:r>
          </a:p>
          <a:p>
            <a:r>
              <a:rPr lang="en-US" dirty="0"/>
              <a:t>Work together to reduce (not eliminate) risk</a:t>
            </a:r>
          </a:p>
        </p:txBody>
      </p:sp>
    </p:spTree>
    <p:extLst>
      <p:ext uri="{BB962C8B-B14F-4D97-AF65-F5344CB8AC3E}">
        <p14:creationId xmlns:p14="http://schemas.microsoft.com/office/powerpoint/2010/main" val="2089084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B55C-09E1-478A-90FB-81E7731F6FAB}"/>
              </a:ext>
            </a:extLst>
          </p:cNvPr>
          <p:cNvSpPr>
            <a:spLocks noGrp="1"/>
          </p:cNvSpPr>
          <p:nvPr>
            <p:ph type="title"/>
          </p:nvPr>
        </p:nvSpPr>
        <p:spPr>
          <a:xfrm>
            <a:off x="609600" y="954879"/>
            <a:ext cx="10972800" cy="646331"/>
          </a:xfrm>
        </p:spPr>
        <p:txBody>
          <a:bodyPr/>
          <a:lstStyle/>
          <a:p>
            <a:r>
              <a:rPr lang="en-US" dirty="0"/>
              <a:t>Resources</a:t>
            </a:r>
          </a:p>
        </p:txBody>
      </p:sp>
      <p:sp>
        <p:nvSpPr>
          <p:cNvPr id="3" name="Content Placeholder 2">
            <a:extLst>
              <a:ext uri="{FF2B5EF4-FFF2-40B4-BE49-F238E27FC236}">
                <a16:creationId xmlns:a16="http://schemas.microsoft.com/office/drawing/2014/main" id="{1E70ECD9-5446-4C24-90C8-127C83B4B82B}"/>
              </a:ext>
            </a:extLst>
          </p:cNvPr>
          <p:cNvSpPr>
            <a:spLocks noGrp="1"/>
          </p:cNvSpPr>
          <p:nvPr>
            <p:ph idx="1"/>
          </p:nvPr>
        </p:nvSpPr>
        <p:spPr>
          <a:xfrm>
            <a:off x="609600" y="1818837"/>
            <a:ext cx="10972800" cy="3439822"/>
          </a:xfrm>
        </p:spPr>
        <p:txBody>
          <a:bodyPr/>
          <a:lstStyle/>
          <a:p>
            <a:r>
              <a:rPr lang="en-US" dirty="0"/>
              <a:t>AAP Clinical Guidance: </a:t>
            </a:r>
            <a:r>
              <a:rPr lang="en-US" dirty="0">
                <a:hlinkClick r:id="rId3"/>
              </a:rPr>
              <a:t>COVID-19 Planning Considerations: Guidance for School Re-entry</a:t>
            </a:r>
            <a:endParaRPr lang="en-US" dirty="0"/>
          </a:p>
          <a:p>
            <a:r>
              <a:rPr lang="en-US" dirty="0"/>
              <a:t>Healthychildren.org: </a:t>
            </a:r>
            <a:r>
              <a:rPr lang="en-US" dirty="0">
                <a:hlinkClick r:id="rId4"/>
              </a:rPr>
              <a:t>Return to School During COVID-19</a:t>
            </a:r>
            <a:endParaRPr lang="en-US" dirty="0"/>
          </a:p>
        </p:txBody>
      </p:sp>
    </p:spTree>
    <p:extLst>
      <p:ext uri="{BB962C8B-B14F-4D97-AF65-F5344CB8AC3E}">
        <p14:creationId xmlns:p14="http://schemas.microsoft.com/office/powerpoint/2010/main" val="2849688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9"/>
          <p:cNvSpPr txBox="1">
            <a:spLocks noGrp="1"/>
          </p:cNvSpPr>
          <p:nvPr>
            <p:ph type="title"/>
          </p:nvPr>
        </p:nvSpPr>
        <p:spPr>
          <a:xfrm>
            <a:off x="443345" y="947435"/>
            <a:ext cx="10972800" cy="64633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D84E19"/>
              </a:buClr>
              <a:buSzPts val="3600"/>
              <a:buFont typeface="Alegreya Sans"/>
              <a:buNone/>
            </a:pPr>
            <a:r>
              <a:rPr lang="en-US">
                <a:latin typeface="Alegreya Sans"/>
                <a:ea typeface="Alegreya Sans"/>
                <a:cs typeface="Alegreya Sans"/>
                <a:sym typeface="Alegreya Sans"/>
              </a:rPr>
              <a:t>Conflict of Interest Disclosure</a:t>
            </a:r>
            <a:endParaRPr/>
          </a:p>
        </p:txBody>
      </p:sp>
      <p:sp>
        <p:nvSpPr>
          <p:cNvPr id="147" name="Google Shape;147;p29"/>
          <p:cNvSpPr txBox="1">
            <a:spLocks noGrp="1"/>
          </p:cNvSpPr>
          <p:nvPr>
            <p:ph type="body" idx="1"/>
          </p:nvPr>
        </p:nvSpPr>
        <p:spPr>
          <a:xfrm>
            <a:off x="609600" y="1987572"/>
            <a:ext cx="10972800" cy="343982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F5AA2C"/>
              </a:buClr>
              <a:buSzPts val="2400"/>
              <a:buChar char="•"/>
            </a:pPr>
            <a:r>
              <a:rPr lang="en-US" sz="2400" dirty="0">
                <a:latin typeface="Alegreya Sans"/>
                <a:ea typeface="Alegreya Sans"/>
                <a:cs typeface="Alegreya Sans"/>
                <a:sym typeface="Alegreya Sans"/>
              </a:rPr>
              <a:t>In the past 12 months, I have had the following financial relationships with the manufacturer(s) of any commercial product(s) and/or provider(s) of commercial service(s): None</a:t>
            </a:r>
          </a:p>
          <a:p>
            <a:pPr marL="0" lvl="0" indent="0" algn="l" rtl="0">
              <a:spcBef>
                <a:spcPts val="480"/>
              </a:spcBef>
              <a:spcAft>
                <a:spcPts val="0"/>
              </a:spcAft>
              <a:buSzPts val="2400"/>
              <a:buNone/>
            </a:pPr>
            <a:endParaRPr sz="2400" dirty="0">
              <a:latin typeface="Alegreya Sans"/>
              <a:ea typeface="Alegreya Sans"/>
              <a:cs typeface="Alegreya Sans"/>
              <a:sym typeface="Alegreya Sans"/>
            </a:endParaRPr>
          </a:p>
          <a:p>
            <a:pPr marL="342900" lvl="0" indent="-342900" algn="l" rtl="0">
              <a:spcBef>
                <a:spcPts val="480"/>
              </a:spcBef>
              <a:spcAft>
                <a:spcPts val="0"/>
              </a:spcAft>
              <a:buClr>
                <a:srgbClr val="F5AA2C"/>
              </a:buClr>
              <a:buSzPts val="2400"/>
              <a:buChar char="•"/>
            </a:pPr>
            <a:r>
              <a:rPr lang="en-US" sz="2400" dirty="0">
                <a:latin typeface="Alegreya Sans"/>
                <a:ea typeface="Alegreya Sans"/>
                <a:cs typeface="Alegreya Sans"/>
                <a:sym typeface="Alegreya Sans"/>
              </a:rPr>
              <a:t>The views presented in this didactic do not necessarily represent the views and opinions of the AAP.  I serve as the Chair-elect for the AAP Council on School Health and as a member of the authoring group of the COVID-19 Guidance for Safe Schools</a:t>
            </a:r>
            <a:endParaRPr dirty="0"/>
          </a:p>
          <a:p>
            <a:pPr marL="0" lvl="0" indent="0" algn="l" rtl="0">
              <a:spcBef>
                <a:spcPts val="640"/>
              </a:spcBef>
              <a:spcAft>
                <a:spcPts val="0"/>
              </a:spcAft>
              <a:buSzPts val="3200"/>
              <a:buNone/>
            </a:pPr>
            <a:endParaRPr dirty="0">
              <a:latin typeface="Alegreya Sans"/>
              <a:ea typeface="Alegreya Sans"/>
              <a:cs typeface="Alegreya Sans"/>
              <a:sym typeface="Alegreya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05592-D611-4590-AB61-1FC57F0A091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60174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A29210-C204-A44B-8F53-FC9E27C63BC9}"/>
              </a:ext>
            </a:extLst>
          </p:cNvPr>
          <p:cNvSpPr>
            <a:spLocks noGrp="1"/>
          </p:cNvSpPr>
          <p:nvPr>
            <p:ph idx="1"/>
          </p:nvPr>
        </p:nvSpPr>
        <p:spPr>
          <a:xfrm>
            <a:off x="292100" y="1165133"/>
            <a:ext cx="10972800" cy="3439822"/>
          </a:xfrm>
        </p:spPr>
        <p:txBody>
          <a:bodyPr/>
          <a:lstStyle/>
          <a:p>
            <a:pPr marL="0" indent="0">
              <a:buNone/>
            </a:pPr>
            <a:r>
              <a:rPr lang="en-US" sz="4400" b="1" i="1" dirty="0"/>
              <a:t>The AAP strongly advocates that all policy considerations for the coming school year should start with a goal of having students physically present in school</a:t>
            </a:r>
            <a:r>
              <a:rPr lang="en-US" sz="4400" i="1" dirty="0"/>
              <a:t>. </a:t>
            </a:r>
          </a:p>
        </p:txBody>
      </p:sp>
      <p:sp>
        <p:nvSpPr>
          <p:cNvPr id="4" name="TextBox 3">
            <a:extLst>
              <a:ext uri="{FF2B5EF4-FFF2-40B4-BE49-F238E27FC236}">
                <a16:creationId xmlns:a16="http://schemas.microsoft.com/office/drawing/2014/main" id="{BF26C86B-F038-4607-9F3D-5439891FD472}"/>
              </a:ext>
            </a:extLst>
          </p:cNvPr>
          <p:cNvSpPr txBox="1"/>
          <p:nvPr/>
        </p:nvSpPr>
        <p:spPr>
          <a:xfrm>
            <a:off x="2252704" y="5456881"/>
            <a:ext cx="9452920" cy="830997"/>
          </a:xfrm>
          <a:prstGeom prst="rect">
            <a:avLst/>
          </a:prstGeom>
          <a:noFill/>
        </p:spPr>
        <p:txBody>
          <a:bodyPr wrap="square" rtlCol="0">
            <a:spAutoFit/>
          </a:bodyPr>
          <a:lstStyle/>
          <a:p>
            <a:r>
              <a:rPr lang="en-US" sz="2400" dirty="0">
                <a:solidFill>
                  <a:schemeClr val="tx2">
                    <a:lumMod val="40000"/>
                    <a:lumOff val="60000"/>
                  </a:schemeClr>
                </a:solidFill>
              </a:rPr>
              <a:t>AAP: </a:t>
            </a:r>
            <a:r>
              <a:rPr lang="en-US" sz="2400" dirty="0">
                <a:solidFill>
                  <a:schemeClr val="tx2">
                    <a:lumMod val="40000"/>
                    <a:lumOff val="60000"/>
                  </a:schemeClr>
                </a:solidFill>
                <a:hlinkClick r:id="rId3"/>
              </a:rPr>
              <a:t>COVID-19 Planning Considerations: Guidance for School Re-entry</a:t>
            </a:r>
            <a:endParaRPr lang="en-US" sz="2400" dirty="0">
              <a:solidFill>
                <a:schemeClr val="tx2">
                  <a:lumMod val="40000"/>
                  <a:lumOff val="60000"/>
                </a:schemeClr>
              </a:solidFill>
            </a:endParaRPr>
          </a:p>
          <a:p>
            <a:endParaRPr lang="en-US" sz="2400" dirty="0">
              <a:solidFill>
                <a:schemeClr val="tx2">
                  <a:lumMod val="40000"/>
                  <a:lumOff val="60000"/>
                </a:schemeClr>
              </a:solidFill>
            </a:endParaRPr>
          </a:p>
        </p:txBody>
      </p:sp>
    </p:spTree>
    <p:extLst>
      <p:ext uri="{BB962C8B-B14F-4D97-AF65-F5344CB8AC3E}">
        <p14:creationId xmlns:p14="http://schemas.microsoft.com/office/powerpoint/2010/main" val="262406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BE63-BCC2-4952-9CC5-7D987FE4784B}"/>
              </a:ext>
            </a:extLst>
          </p:cNvPr>
          <p:cNvSpPr>
            <a:spLocks noGrp="1"/>
          </p:cNvSpPr>
          <p:nvPr>
            <p:ph type="title"/>
          </p:nvPr>
        </p:nvSpPr>
        <p:spPr>
          <a:xfrm>
            <a:off x="770238" y="886243"/>
            <a:ext cx="10972800" cy="646331"/>
          </a:xfrm>
        </p:spPr>
        <p:txBody>
          <a:bodyPr/>
          <a:lstStyle/>
          <a:p>
            <a:r>
              <a:rPr lang="en-US" dirty="0"/>
              <a:t>AAP Guiding Principles for re-opening schools</a:t>
            </a:r>
          </a:p>
        </p:txBody>
      </p:sp>
      <p:sp>
        <p:nvSpPr>
          <p:cNvPr id="3" name="Content Placeholder 2">
            <a:extLst>
              <a:ext uri="{FF2B5EF4-FFF2-40B4-BE49-F238E27FC236}">
                <a16:creationId xmlns:a16="http://schemas.microsoft.com/office/drawing/2014/main" id="{472CA013-40C4-420A-A213-58CCEB6E933D}"/>
              </a:ext>
            </a:extLst>
          </p:cNvPr>
          <p:cNvSpPr>
            <a:spLocks noGrp="1"/>
          </p:cNvSpPr>
          <p:nvPr>
            <p:ph idx="1"/>
          </p:nvPr>
        </p:nvSpPr>
        <p:spPr>
          <a:xfrm>
            <a:off x="609600" y="1833374"/>
            <a:ext cx="11133438" cy="4373162"/>
          </a:xfrm>
        </p:spPr>
        <p:txBody>
          <a:bodyPr>
            <a:normAutofit fontScale="85000" lnSpcReduction="20000"/>
          </a:bodyPr>
          <a:lstStyle/>
          <a:p>
            <a:r>
              <a:rPr lang="en-US" dirty="0"/>
              <a:t>School policies must be </a:t>
            </a:r>
            <a:r>
              <a:rPr lang="en-US" b="1" dirty="0"/>
              <a:t>flexible and nimble </a:t>
            </a:r>
            <a:r>
              <a:rPr lang="en-US" dirty="0"/>
              <a:t>in responding to new information</a:t>
            </a:r>
          </a:p>
          <a:p>
            <a:r>
              <a:rPr lang="en-US" dirty="0"/>
              <a:t>Develop strategies that </a:t>
            </a:r>
            <a:r>
              <a:rPr lang="en-US" b="1" dirty="0"/>
              <a:t>can be revised and adapted </a:t>
            </a:r>
            <a:r>
              <a:rPr lang="en-US" dirty="0"/>
              <a:t>to level of viral transmission in the school and community</a:t>
            </a:r>
          </a:p>
          <a:p>
            <a:r>
              <a:rPr lang="en-US" dirty="0"/>
              <a:t>Policies should be </a:t>
            </a:r>
            <a:r>
              <a:rPr lang="en-US" b="1" dirty="0"/>
              <a:t>practical, feasible, and appropriate </a:t>
            </a:r>
            <a:r>
              <a:rPr lang="en-US" dirty="0"/>
              <a:t>for the student’s developmental stage</a:t>
            </a:r>
          </a:p>
          <a:p>
            <a:pPr lvl="0" fontAlgn="base"/>
            <a:r>
              <a:rPr lang="en-US" dirty="0"/>
              <a:t>Special </a:t>
            </a:r>
            <a:r>
              <a:rPr lang="en-US" b="1" dirty="0"/>
              <a:t>considerations and accommodations to account for the diversity of youth </a:t>
            </a:r>
            <a:r>
              <a:rPr lang="en-US" dirty="0"/>
              <a:t>should be made, especially for our vulnerable populations, including those who are medically fragile, live in poverty, developmental challenges, or have special health care needs or disabilities, with the goal of safe return to school.</a:t>
            </a:r>
          </a:p>
        </p:txBody>
      </p:sp>
    </p:spTree>
    <p:extLst>
      <p:ext uri="{BB962C8B-B14F-4D97-AF65-F5344CB8AC3E}">
        <p14:creationId xmlns:p14="http://schemas.microsoft.com/office/powerpoint/2010/main" val="84674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EFCA-5B39-4A59-8596-359FD1426C94}"/>
              </a:ext>
            </a:extLst>
          </p:cNvPr>
          <p:cNvSpPr>
            <a:spLocks noGrp="1"/>
          </p:cNvSpPr>
          <p:nvPr>
            <p:ph type="title"/>
          </p:nvPr>
        </p:nvSpPr>
        <p:spPr>
          <a:xfrm>
            <a:off x="609600" y="964286"/>
            <a:ext cx="10972800" cy="646331"/>
          </a:xfrm>
        </p:spPr>
        <p:txBody>
          <a:bodyPr/>
          <a:lstStyle/>
          <a:p>
            <a:r>
              <a:rPr lang="en-US" dirty="0"/>
              <a:t>AAP Guiding Principles for re-opening schools, Continued</a:t>
            </a:r>
          </a:p>
        </p:txBody>
      </p:sp>
      <p:sp>
        <p:nvSpPr>
          <p:cNvPr id="3" name="Content Placeholder 2">
            <a:extLst>
              <a:ext uri="{FF2B5EF4-FFF2-40B4-BE49-F238E27FC236}">
                <a16:creationId xmlns:a16="http://schemas.microsoft.com/office/drawing/2014/main" id="{18A72391-9535-4B22-9189-0C9887306140}"/>
              </a:ext>
            </a:extLst>
          </p:cNvPr>
          <p:cNvSpPr>
            <a:spLocks noGrp="1"/>
          </p:cNvSpPr>
          <p:nvPr>
            <p:ph idx="1"/>
          </p:nvPr>
        </p:nvSpPr>
        <p:spPr>
          <a:xfrm>
            <a:off x="609600" y="1877486"/>
            <a:ext cx="10972800" cy="3439822"/>
          </a:xfrm>
        </p:spPr>
        <p:txBody>
          <a:bodyPr/>
          <a:lstStyle/>
          <a:p>
            <a:r>
              <a:rPr lang="en-US" sz="2800" dirty="0"/>
              <a:t>No child or adolescent should be excluded from school unless required in order to adhere to local public health mandates or because of unique medical needs. </a:t>
            </a:r>
          </a:p>
          <a:p>
            <a:pPr lvl="1"/>
            <a:r>
              <a:rPr lang="en-US" sz="2400" dirty="0"/>
              <a:t>Pediatricians, families, and schools should partner together to collaboratively identify and develop accommodations, when needed. </a:t>
            </a:r>
          </a:p>
          <a:p>
            <a:r>
              <a:rPr lang="en-US" sz="2800" dirty="0"/>
              <a:t>School policies should be </a:t>
            </a:r>
            <a:r>
              <a:rPr lang="en-US" sz="2800" b="1" dirty="0"/>
              <a:t>guided by supporting the overall health and well-being </a:t>
            </a:r>
            <a:r>
              <a:rPr lang="en-US" sz="2800" dirty="0"/>
              <a:t>of all children, adolescents , their families, and their communities. </a:t>
            </a:r>
          </a:p>
          <a:p>
            <a:endParaRPr lang="en-US" dirty="0"/>
          </a:p>
        </p:txBody>
      </p:sp>
    </p:spTree>
    <p:extLst>
      <p:ext uri="{BB962C8B-B14F-4D97-AF65-F5344CB8AC3E}">
        <p14:creationId xmlns:p14="http://schemas.microsoft.com/office/powerpoint/2010/main" val="179165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77D44-D42F-7940-BAD4-D28487293B85}"/>
              </a:ext>
            </a:extLst>
          </p:cNvPr>
          <p:cNvSpPr>
            <a:spLocks noGrp="1"/>
          </p:cNvSpPr>
          <p:nvPr>
            <p:ph type="title"/>
          </p:nvPr>
        </p:nvSpPr>
        <p:spPr>
          <a:xfrm>
            <a:off x="696097" y="873886"/>
            <a:ext cx="10972800" cy="646331"/>
          </a:xfrm>
        </p:spPr>
        <p:txBody>
          <a:bodyPr/>
          <a:lstStyle/>
          <a:p>
            <a:r>
              <a:rPr lang="en-US" dirty="0"/>
              <a:t>Physical Distancing Guidelines- From 2020 Guidelines</a:t>
            </a:r>
          </a:p>
        </p:txBody>
      </p:sp>
      <p:sp>
        <p:nvSpPr>
          <p:cNvPr id="3" name="Content Placeholder 2">
            <a:extLst>
              <a:ext uri="{FF2B5EF4-FFF2-40B4-BE49-F238E27FC236}">
                <a16:creationId xmlns:a16="http://schemas.microsoft.com/office/drawing/2014/main" id="{9F148209-F6E6-4F43-BBB1-F97959B324F3}"/>
              </a:ext>
            </a:extLst>
          </p:cNvPr>
          <p:cNvSpPr>
            <a:spLocks noGrp="1"/>
          </p:cNvSpPr>
          <p:nvPr>
            <p:ph idx="1"/>
          </p:nvPr>
        </p:nvSpPr>
        <p:spPr>
          <a:xfrm>
            <a:off x="609600" y="1723883"/>
            <a:ext cx="10972800" cy="4800485"/>
          </a:xfrm>
        </p:spPr>
        <p:txBody>
          <a:bodyPr>
            <a:normAutofit fontScale="85000" lnSpcReduction="20000"/>
          </a:bodyPr>
          <a:lstStyle/>
          <a:p>
            <a:r>
              <a:rPr lang="en-US" dirty="0"/>
              <a:t>Evidence suggests 3 feet may be just as beneficial especially with cloth face coverings</a:t>
            </a:r>
          </a:p>
          <a:p>
            <a:r>
              <a:rPr lang="en-US" dirty="0"/>
              <a:t>Important to encourage social distancing between adults</a:t>
            </a:r>
          </a:p>
          <a:p>
            <a:pPr lvl="1"/>
            <a:r>
              <a:rPr lang="en-US" dirty="0"/>
              <a:t>Increasing evidence of higher degree of spread between adults than from children to adults</a:t>
            </a:r>
          </a:p>
          <a:p>
            <a:r>
              <a:rPr lang="en-US" dirty="0"/>
              <a:t>Grade specific:</a:t>
            </a:r>
          </a:p>
          <a:p>
            <a:pPr lvl="1"/>
            <a:r>
              <a:rPr lang="en-US" dirty="0"/>
              <a:t>Pre-Kindergarten/Preschool: Cohort classes to decrease crossover</a:t>
            </a:r>
          </a:p>
          <a:p>
            <a:pPr lvl="1"/>
            <a:r>
              <a:rPr lang="en-US" dirty="0"/>
              <a:t>Elementary: Spacing of desks and </a:t>
            </a:r>
            <a:r>
              <a:rPr lang="en-US" dirty="0" err="1"/>
              <a:t>cohorting</a:t>
            </a:r>
            <a:endParaRPr lang="en-US" dirty="0"/>
          </a:p>
          <a:p>
            <a:pPr lvl="1"/>
            <a:r>
              <a:rPr lang="en-US" dirty="0"/>
              <a:t>Secondary: Spacing of desks, minimizing/eliminating lockers, increased spacing if activities include increased exhalation (singing, exercise)</a:t>
            </a:r>
          </a:p>
          <a:p>
            <a:r>
              <a:rPr lang="en-US" dirty="0"/>
              <a:t>CDC guidance</a:t>
            </a:r>
          </a:p>
          <a:p>
            <a:pPr lvl="1"/>
            <a:r>
              <a:rPr lang="en-US" dirty="0"/>
              <a:t>Changes in spring to reflect this decision- 3 feet when feasible</a:t>
            </a:r>
          </a:p>
        </p:txBody>
      </p:sp>
    </p:spTree>
    <p:extLst>
      <p:ext uri="{BB962C8B-B14F-4D97-AF65-F5344CB8AC3E}">
        <p14:creationId xmlns:p14="http://schemas.microsoft.com/office/powerpoint/2010/main" val="323889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A2489-DAF9-D64B-B180-48F55F3379E2}"/>
              </a:ext>
            </a:extLst>
          </p:cNvPr>
          <p:cNvSpPr>
            <a:spLocks noGrp="1"/>
          </p:cNvSpPr>
          <p:nvPr>
            <p:ph type="title"/>
          </p:nvPr>
        </p:nvSpPr>
        <p:spPr>
          <a:xfrm>
            <a:off x="609600" y="778934"/>
            <a:ext cx="10972800" cy="646331"/>
          </a:xfrm>
        </p:spPr>
        <p:txBody>
          <a:bodyPr/>
          <a:lstStyle/>
          <a:p>
            <a:r>
              <a:rPr lang="en-US" dirty="0"/>
              <a:t>Face Coverings and PPE Guidelines</a:t>
            </a:r>
          </a:p>
        </p:txBody>
      </p:sp>
      <p:sp>
        <p:nvSpPr>
          <p:cNvPr id="3" name="Content Placeholder 2">
            <a:extLst>
              <a:ext uri="{FF2B5EF4-FFF2-40B4-BE49-F238E27FC236}">
                <a16:creationId xmlns:a16="http://schemas.microsoft.com/office/drawing/2014/main" id="{B817A8D1-EE89-884E-A815-3896C48ADA41}"/>
              </a:ext>
            </a:extLst>
          </p:cNvPr>
          <p:cNvSpPr>
            <a:spLocks noGrp="1"/>
          </p:cNvSpPr>
          <p:nvPr>
            <p:ph idx="1"/>
          </p:nvPr>
        </p:nvSpPr>
        <p:spPr>
          <a:xfrm>
            <a:off x="609600" y="1527898"/>
            <a:ext cx="10972800" cy="4724621"/>
          </a:xfrm>
        </p:spPr>
        <p:txBody>
          <a:bodyPr>
            <a:normAutofit fontScale="92500"/>
          </a:bodyPr>
          <a:lstStyle/>
          <a:p>
            <a:r>
              <a:rPr lang="en-US" dirty="0"/>
              <a:t>Cloth face coverings should be used with all children over 2 years of age, based on developmental capacity and on feasibility</a:t>
            </a:r>
          </a:p>
          <a:p>
            <a:r>
              <a:rPr lang="en-US" dirty="0"/>
              <a:t>Critical for staff to wear face coverings particularly if closer than 6 feet with students</a:t>
            </a:r>
          </a:p>
          <a:p>
            <a:pPr lvl="1"/>
            <a:r>
              <a:rPr lang="en-US" dirty="0"/>
              <a:t>Consideration for when teaching language/reading</a:t>
            </a:r>
          </a:p>
          <a:p>
            <a:r>
              <a:rPr lang="en-US" dirty="0"/>
              <a:t>Masking and protective equipment for medical procedures should be based on current recommendations</a:t>
            </a:r>
          </a:p>
          <a:p>
            <a:r>
              <a:rPr lang="en-US" dirty="0"/>
              <a:t>Guess what?   This worked!  Kids had set expectation and complied. </a:t>
            </a:r>
          </a:p>
        </p:txBody>
      </p:sp>
    </p:spTree>
    <p:extLst>
      <p:ext uri="{BB962C8B-B14F-4D97-AF65-F5344CB8AC3E}">
        <p14:creationId xmlns:p14="http://schemas.microsoft.com/office/powerpoint/2010/main" val="3550080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F943-4E7E-43E9-BBF5-815B9700DBE9}"/>
              </a:ext>
            </a:extLst>
          </p:cNvPr>
          <p:cNvSpPr>
            <a:spLocks noGrp="1"/>
          </p:cNvSpPr>
          <p:nvPr>
            <p:ph type="title"/>
          </p:nvPr>
        </p:nvSpPr>
        <p:spPr>
          <a:xfrm>
            <a:off x="609600" y="799868"/>
            <a:ext cx="10972800" cy="646331"/>
          </a:xfrm>
        </p:spPr>
        <p:txBody>
          <a:bodyPr/>
          <a:lstStyle/>
          <a:p>
            <a:r>
              <a:rPr lang="en-US" dirty="0"/>
              <a:t>What did we learn from the 2020 school year?</a:t>
            </a:r>
          </a:p>
        </p:txBody>
      </p:sp>
      <p:sp>
        <p:nvSpPr>
          <p:cNvPr id="3" name="Content Placeholder 2">
            <a:extLst>
              <a:ext uri="{FF2B5EF4-FFF2-40B4-BE49-F238E27FC236}">
                <a16:creationId xmlns:a16="http://schemas.microsoft.com/office/drawing/2014/main" id="{2BCDFC48-8560-461E-BC1D-3CC5F0926350}"/>
              </a:ext>
            </a:extLst>
          </p:cNvPr>
          <p:cNvSpPr>
            <a:spLocks noGrp="1"/>
          </p:cNvSpPr>
          <p:nvPr>
            <p:ph idx="1"/>
          </p:nvPr>
        </p:nvSpPr>
        <p:spPr>
          <a:xfrm>
            <a:off x="609600" y="1518123"/>
            <a:ext cx="10972800" cy="3439822"/>
          </a:xfrm>
        </p:spPr>
        <p:txBody>
          <a:bodyPr/>
          <a:lstStyle/>
          <a:p>
            <a:r>
              <a:rPr lang="en-US" dirty="0"/>
              <a:t>Remote learning exacerbated already known disparities in academic achievement for students</a:t>
            </a:r>
          </a:p>
          <a:p>
            <a:r>
              <a:rPr lang="en-US" dirty="0"/>
              <a:t>School serving children in higher socio-economic areas had more in-person learning days (further disparity!)</a:t>
            </a:r>
          </a:p>
          <a:p>
            <a:r>
              <a:rPr lang="en-US" dirty="0"/>
              <a:t>These guidelines worked when implemented!</a:t>
            </a:r>
          </a:p>
          <a:p>
            <a:pPr lvl="1"/>
            <a:r>
              <a:rPr lang="en-US" dirty="0"/>
              <a:t>MMWR Wisconsin: DOI: </a:t>
            </a:r>
            <a:r>
              <a:rPr lang="en-US" b="1" dirty="0">
                <a:hlinkClick r:id="rId3"/>
              </a:rPr>
              <a:t>http://dx.doi.org/10.15585/mmwr.mm7004e3</a:t>
            </a:r>
            <a:r>
              <a:rPr lang="en-US" dirty="0"/>
              <a:t> </a:t>
            </a:r>
          </a:p>
          <a:p>
            <a:pPr lvl="1"/>
            <a:r>
              <a:rPr lang="en-US" dirty="0"/>
              <a:t>WHO: </a:t>
            </a:r>
            <a:r>
              <a:rPr lang="en-US" dirty="0">
                <a:hlinkClick r:id="rId4"/>
              </a:rPr>
              <a:t>https://www.who.int/docs/default-source/coronaviruse/risk-comms-updates/update39-covid-and-schools.pdf?sfvrsn=320db233_2</a:t>
            </a:r>
            <a:r>
              <a:rPr lang="en-US" dirty="0"/>
              <a:t> </a:t>
            </a:r>
          </a:p>
        </p:txBody>
      </p:sp>
    </p:spTree>
    <p:extLst>
      <p:ext uri="{BB962C8B-B14F-4D97-AF65-F5344CB8AC3E}">
        <p14:creationId xmlns:p14="http://schemas.microsoft.com/office/powerpoint/2010/main" val="312168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8BAB0-1B5F-4C06-98D1-8DFBFF3B45B0}"/>
              </a:ext>
            </a:extLst>
          </p:cNvPr>
          <p:cNvSpPr>
            <a:spLocks noGrp="1"/>
          </p:cNvSpPr>
          <p:nvPr>
            <p:ph type="title"/>
          </p:nvPr>
        </p:nvSpPr>
        <p:spPr/>
        <p:txBody>
          <a:bodyPr/>
          <a:lstStyle/>
          <a:p>
            <a:r>
              <a:rPr lang="en-US" dirty="0"/>
              <a:t>New 2021 COVID-19 Guidance for Safe Schools</a:t>
            </a:r>
          </a:p>
        </p:txBody>
      </p:sp>
      <p:sp>
        <p:nvSpPr>
          <p:cNvPr id="3" name="Content Placeholder 2">
            <a:extLst>
              <a:ext uri="{FF2B5EF4-FFF2-40B4-BE49-F238E27FC236}">
                <a16:creationId xmlns:a16="http://schemas.microsoft.com/office/drawing/2014/main" id="{CAEA62C5-98EA-4194-A9BD-F41F5260D857}"/>
              </a:ext>
            </a:extLst>
          </p:cNvPr>
          <p:cNvSpPr>
            <a:spLocks noGrp="1"/>
          </p:cNvSpPr>
          <p:nvPr>
            <p:ph idx="1"/>
          </p:nvPr>
        </p:nvSpPr>
        <p:spPr/>
        <p:txBody>
          <a:bodyPr/>
          <a:lstStyle/>
          <a:p>
            <a:r>
              <a:rPr lang="en-US" dirty="0"/>
              <a:t>Prioritize two things:</a:t>
            </a:r>
          </a:p>
          <a:p>
            <a:pPr lvl="1"/>
            <a:r>
              <a:rPr lang="en-US" dirty="0"/>
              <a:t>In-person learning</a:t>
            </a:r>
          </a:p>
          <a:p>
            <a:pPr lvl="2"/>
            <a:r>
              <a:rPr lang="en-US" dirty="0"/>
              <a:t>Everything possible MUST be done to KEEP students in school in-person</a:t>
            </a:r>
          </a:p>
          <a:p>
            <a:pPr lvl="1"/>
            <a:r>
              <a:rPr lang="en-US" dirty="0"/>
              <a:t>Safety</a:t>
            </a:r>
          </a:p>
          <a:p>
            <a:pPr lvl="2"/>
            <a:r>
              <a:rPr lang="en-US" dirty="0"/>
              <a:t>School transmission reflects (but does not drive) community transmission</a:t>
            </a:r>
          </a:p>
        </p:txBody>
      </p:sp>
    </p:spTree>
    <p:extLst>
      <p:ext uri="{BB962C8B-B14F-4D97-AF65-F5344CB8AC3E}">
        <p14:creationId xmlns:p14="http://schemas.microsoft.com/office/powerpoint/2010/main" val="1732637927"/>
      </p:ext>
    </p:extLst>
  </p:cSld>
  <p:clrMapOvr>
    <a:masterClrMapping/>
  </p:clrMapOvr>
</p:sld>
</file>

<file path=ppt/theme/theme1.xml><?xml version="1.0" encoding="utf-8"?>
<a:theme xmlns:a="http://schemas.openxmlformats.org/drawingml/2006/main" name="AAP_slides_final">
  <a:themeElements>
    <a:clrScheme name="AAP 1">
      <a:dk1>
        <a:sysClr val="windowText" lastClr="000000"/>
      </a:dk1>
      <a:lt1>
        <a:sysClr val="window" lastClr="FFFFFF"/>
      </a:lt1>
      <a:dk2>
        <a:srgbClr val="00247F"/>
      </a:dk2>
      <a:lt2>
        <a:srgbClr val="FDF5F2"/>
      </a:lt2>
      <a:accent1>
        <a:srgbClr val="00247F"/>
      </a:accent1>
      <a:accent2>
        <a:srgbClr val="1585B9"/>
      </a:accent2>
      <a:accent3>
        <a:srgbClr val="AFE3F5"/>
      </a:accent3>
      <a:accent4>
        <a:srgbClr val="AEC736"/>
      </a:accent4>
      <a:accent5>
        <a:srgbClr val="E9B424"/>
      </a:accent5>
      <a:accent6>
        <a:srgbClr val="D84E19"/>
      </a:accent6>
      <a:hlink>
        <a:srgbClr val="2364D8"/>
      </a:hlink>
      <a:folHlink>
        <a:srgbClr val="7973F5"/>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AP_slides_final_widescreen">
  <a:themeElements>
    <a:clrScheme name="AAP 1">
      <a:dk1>
        <a:sysClr val="windowText" lastClr="000000"/>
      </a:dk1>
      <a:lt1>
        <a:sysClr val="window" lastClr="FFFFFF"/>
      </a:lt1>
      <a:dk2>
        <a:srgbClr val="00247F"/>
      </a:dk2>
      <a:lt2>
        <a:srgbClr val="FDF5F2"/>
      </a:lt2>
      <a:accent1>
        <a:srgbClr val="00247F"/>
      </a:accent1>
      <a:accent2>
        <a:srgbClr val="1585B9"/>
      </a:accent2>
      <a:accent3>
        <a:srgbClr val="AFE3F5"/>
      </a:accent3>
      <a:accent4>
        <a:srgbClr val="AEC736"/>
      </a:accent4>
      <a:accent5>
        <a:srgbClr val="E9B424"/>
      </a:accent5>
      <a:accent6>
        <a:srgbClr val="D84E19"/>
      </a:accent6>
      <a:hlink>
        <a:srgbClr val="2364D8"/>
      </a:hlink>
      <a:folHlink>
        <a:srgbClr val="7973F5"/>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P_slides_final_widescreen [Read-Only]" id="{53A4B4B9-6916-4766-9B5F-2ACD616618E2}" vid="{A2971F8C-0275-48DF-8531-D0BA1390CCED}"/>
    </a:ext>
  </a:extLst>
</a:theme>
</file>

<file path=ppt/theme/theme4.xml><?xml version="1.0" encoding="utf-8"?>
<a:theme xmlns:a="http://schemas.openxmlformats.org/drawingml/2006/main" name="AAP_slides_final">
  <a:themeElements>
    <a:clrScheme name="AAP 1">
      <a:dk1>
        <a:sysClr val="windowText" lastClr="000000"/>
      </a:dk1>
      <a:lt1>
        <a:sysClr val="window" lastClr="FFFFFF"/>
      </a:lt1>
      <a:dk2>
        <a:srgbClr val="00247F"/>
      </a:dk2>
      <a:lt2>
        <a:srgbClr val="FDF5F2"/>
      </a:lt2>
      <a:accent1>
        <a:srgbClr val="00247F"/>
      </a:accent1>
      <a:accent2>
        <a:srgbClr val="1585B9"/>
      </a:accent2>
      <a:accent3>
        <a:srgbClr val="AFE3F5"/>
      </a:accent3>
      <a:accent4>
        <a:srgbClr val="AEC736"/>
      </a:accent4>
      <a:accent5>
        <a:srgbClr val="E9B424"/>
      </a:accent5>
      <a:accent6>
        <a:srgbClr val="D84E19"/>
      </a:accent6>
      <a:hlink>
        <a:srgbClr val="2364D8"/>
      </a:hlink>
      <a:folHlink>
        <a:srgbClr val="7973F5"/>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P_slides_final" id="{5586907D-722F-4D27-805A-F69EE57FB22B}" vid="{9C2F13FD-8CD1-44AF-93FA-BACB4C31251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A5F9D53ED6B547B29889966B621A49" ma:contentTypeVersion="8" ma:contentTypeDescription="Create a new document." ma:contentTypeScope="" ma:versionID="a33feba3f9da22f88ff2e2fb079cbe52">
  <xsd:schema xmlns:xsd="http://www.w3.org/2001/XMLSchema" xmlns:xs="http://www.w3.org/2001/XMLSchema" xmlns:p="http://schemas.microsoft.com/office/2006/metadata/properties" xmlns:ns2="0e736f86-e3b6-481e-8764-a535ea3195f7" xmlns:ns3="1921c409-97e8-4719-a6bd-4e13a0ff2e25" targetNamespace="http://schemas.microsoft.com/office/2006/metadata/properties" ma:root="true" ma:fieldsID="493ec2859a9f17caf1f33b3a27bd3264" ns2:_="" ns3:_="">
    <xsd:import namespace="0e736f86-e3b6-481e-8764-a535ea3195f7"/>
    <xsd:import namespace="1921c409-97e8-4719-a6bd-4e13a0ff2e25"/>
    <xsd:element name="properties">
      <xsd:complexType>
        <xsd:sequence>
          <xsd:element name="documentManagement">
            <xsd:complexType>
              <xsd:all>
                <xsd:element ref="ns2:Audience" minOccurs="0"/>
                <xsd:element ref="ns3:SharedWithUsers" minOccurs="0"/>
                <xsd:element ref="ns3:SharedWithDetails" minOccurs="0"/>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736f86-e3b6-481e-8764-a535ea3195f7" elementFormDefault="qualified">
    <xsd:import namespace="http://schemas.microsoft.com/office/2006/documentManagement/types"/>
    <xsd:import namespace="http://schemas.microsoft.com/office/infopath/2007/PartnerControls"/>
    <xsd:element name="Audience" ma:index="4" nillable="true" ma:displayName="Audience" ma:internalName="Audience" ma:readOnly="false">
      <xsd:simpleType>
        <xsd:restriction base="dms:Text">
          <xsd:maxLength value="255"/>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21c409-97e8-4719-a6bd-4e13a0ff2e25"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udience xmlns="0e736f86-e3b6-481e-8764-a535ea3195f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CD12B6-3F88-4426-8B9D-DBCE103FA1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736f86-e3b6-481e-8764-a535ea3195f7"/>
    <ds:schemaRef ds:uri="1921c409-97e8-4719-a6bd-4e13a0ff2e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59012-EBF6-4B01-9E46-74B947E7620C}">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0e736f86-e3b6-481e-8764-a535ea3195f7"/>
    <ds:schemaRef ds:uri="http://schemas.microsoft.com/office/infopath/2007/PartnerControls"/>
    <ds:schemaRef ds:uri="1921c409-97e8-4719-a6bd-4e13a0ff2e25"/>
    <ds:schemaRef ds:uri="http://www.w3.org/XML/1998/namespace"/>
  </ds:schemaRefs>
</ds:datastoreItem>
</file>

<file path=customXml/itemProps3.xml><?xml version="1.0" encoding="utf-8"?>
<ds:datastoreItem xmlns:ds="http://schemas.openxmlformats.org/officeDocument/2006/customXml" ds:itemID="{F7B4DFF5-7D23-4741-B60A-3E504ECBF6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AAP_slides_final</Template>
  <TotalTime>3806</TotalTime>
  <Words>1162</Words>
  <Application>Microsoft Office PowerPoint</Application>
  <PresentationFormat>Widescreen</PresentationFormat>
  <Paragraphs>96</Paragraphs>
  <Slides>20</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20</vt:i4>
      </vt:variant>
    </vt:vector>
  </HeadingPairs>
  <TitlesOfParts>
    <vt:vector size="30" baseType="lpstr">
      <vt:lpstr>Alegreya Sans</vt:lpstr>
      <vt:lpstr>Arial</vt:lpstr>
      <vt:lpstr>Calibri</vt:lpstr>
      <vt:lpstr>Cambria</vt:lpstr>
      <vt:lpstr>Georgia</vt:lpstr>
      <vt:lpstr>Lucida Grande</vt:lpstr>
      <vt:lpstr>AAP_slides_final</vt:lpstr>
      <vt:lpstr>1_Custom Design</vt:lpstr>
      <vt:lpstr>2_AAP_slides_final_widescreen</vt:lpstr>
      <vt:lpstr>AAP_slides_final</vt:lpstr>
      <vt:lpstr>AAP COSH:  COVID-19 Guidance for Safe Schools Sara Bode, MD</vt:lpstr>
      <vt:lpstr>Conflict of Interest Disclosure</vt:lpstr>
      <vt:lpstr>PowerPoint Presentation</vt:lpstr>
      <vt:lpstr>AAP Guiding Principles for re-opening schools</vt:lpstr>
      <vt:lpstr>AAP Guiding Principles for re-opening schools, Continued</vt:lpstr>
      <vt:lpstr>Physical Distancing Guidelines- From 2020 Guidelines</vt:lpstr>
      <vt:lpstr>Face Coverings and PPE Guidelines</vt:lpstr>
      <vt:lpstr>What did we learn from the 2020 school year?</vt:lpstr>
      <vt:lpstr>New 2021 COVID-19 Guidance for Safe Schools</vt:lpstr>
      <vt:lpstr>Safety Recommendation #1:  Vaccination</vt:lpstr>
      <vt:lpstr>Safety Recommendation #2:  Universal Masks</vt:lpstr>
      <vt:lpstr>Why Universal Masking?</vt:lpstr>
      <vt:lpstr>Why Universal Masking?</vt:lpstr>
      <vt:lpstr>Other Considerations</vt:lpstr>
      <vt:lpstr>Ongoing Flexibility is Key</vt:lpstr>
      <vt:lpstr>What can Pediatricians Do to Support Education?</vt:lpstr>
      <vt:lpstr>Mental Health Needs</vt:lpstr>
      <vt:lpstr>Specific issues for Children with Medical Complexity</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AAP Slides Final</dc:title>
  <dc:creator>Garcia, Marcos</dc:creator>
  <cp:lastModifiedBy>Casey O'Neill</cp:lastModifiedBy>
  <cp:revision>379</cp:revision>
  <cp:lastPrinted>2020-05-19T22:21:51Z</cp:lastPrinted>
  <dcterms:created xsi:type="dcterms:W3CDTF">2018-03-14T20:08:20Z</dcterms:created>
  <dcterms:modified xsi:type="dcterms:W3CDTF">2021-07-29T20:20:07Z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0x0101005AA5F9D53ED6B547B29889966B621A49</vt:lpwstr>
  </property>
</Properties>
</file>